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Lato"/>
      <p:bold r:id="rId17"/>
      <p:boldItalic r:id="rId18"/>
    </p:embeddedFont>
    <p:embeddedFont>
      <p:font typeface="Lato Black"/>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1" roundtripDataSignature="AMtx7mgciM3xF+zsFSiQZWVRFw93DIOk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lack-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ato-bold.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LatoBlack-bold.fntdata"/><Relationship Id="rId6" Type="http://schemas.openxmlformats.org/officeDocument/2006/relationships/slide" Target="slides/slide1.xml"/><Relationship Id="rId18"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lnSpc>
                <a:spcPct val="140016"/>
              </a:lnSpc>
              <a:spcBef>
                <a:spcPts val="0"/>
              </a:spcBef>
              <a:spcAft>
                <a:spcPts val="0"/>
              </a:spcAft>
              <a:buClr>
                <a:schemeClr val="dk1"/>
              </a:buClr>
              <a:buFont typeface="Arial"/>
              <a:buNone/>
            </a:pPr>
            <a:r>
              <a:rPr lang="en-US" sz="2499">
                <a:solidFill>
                  <a:srgbClr val="FBFEFE"/>
                </a:solidFill>
              </a:rPr>
              <a:t>Our design consists of three major components that interact with each other. The first component is the load cell array, an array of weight sensor bundles that will monitor pressure in different areas. This system is then hooked up to a microcontroller which will process the output from the load cell array and turn this into usable data about the pressure in different regions. The microcontroller will include a Bluetooth module connecting to a mobile device.</a:t>
            </a:r>
            <a:endParaRPr/>
          </a:p>
        </p:txBody>
      </p:sp>
      <p:sp>
        <p:nvSpPr>
          <p:cNvPr id="128" name="Google Shape;12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1"/>
          <p:cNvSpPr/>
          <p:nvPr>
            <p:ph idx="2" type="pic"/>
          </p:nvPr>
        </p:nvSpPr>
        <p:spPr>
          <a:xfrm>
            <a:off x="1792288" y="612775"/>
            <a:ext cx="5486400" cy="4114800"/>
          </a:xfrm>
          <a:prstGeom prst="rect">
            <a:avLst/>
          </a:prstGeom>
          <a:noFill/>
          <a:ln>
            <a:noFill/>
          </a:ln>
        </p:spPr>
      </p:sp>
      <p:sp>
        <p:nvSpPr>
          <p:cNvPr id="64" name="Google Shape;64;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20.png"/><Relationship Id="rId9" Type="http://schemas.openxmlformats.org/officeDocument/2006/relationships/image" Target="../media/image17.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9.png"/><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5E59"/>
        </a:solidFill>
      </p:bgPr>
    </p:bg>
    <p:spTree>
      <p:nvGrpSpPr>
        <p:cNvPr id="83" name="Shape 83"/>
        <p:cNvGrpSpPr/>
        <p:nvPr/>
      </p:nvGrpSpPr>
      <p:grpSpPr>
        <a:xfrm>
          <a:off x="0" y="0"/>
          <a:ext cx="0" cy="0"/>
          <a:chOff x="0" y="0"/>
          <a:chExt cx="0" cy="0"/>
        </a:xfrm>
      </p:grpSpPr>
      <p:grpSp>
        <p:nvGrpSpPr>
          <p:cNvPr id="84" name="Google Shape;84;p1"/>
          <p:cNvGrpSpPr/>
          <p:nvPr/>
        </p:nvGrpSpPr>
        <p:grpSpPr>
          <a:xfrm>
            <a:off x="4008438" y="3100861"/>
            <a:ext cx="10376499" cy="4616293"/>
            <a:chOff x="0" y="-9525"/>
            <a:chExt cx="13835332" cy="6155057"/>
          </a:xfrm>
        </p:grpSpPr>
        <p:sp>
          <p:nvSpPr>
            <p:cNvPr id="85" name="Google Shape;85;p1"/>
            <p:cNvSpPr txBox="1"/>
            <p:nvPr/>
          </p:nvSpPr>
          <p:spPr>
            <a:xfrm>
              <a:off x="0" y="-9525"/>
              <a:ext cx="13835332" cy="216465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0605" u="none" cap="none" strike="noStrike">
                  <a:solidFill>
                    <a:srgbClr val="F6F3EE"/>
                  </a:solidFill>
                  <a:latin typeface="Lato Black"/>
                  <a:ea typeface="Lato Black"/>
                  <a:cs typeface="Lato Black"/>
                  <a:sym typeface="Lato Black"/>
                </a:rPr>
                <a:t>Detailed Design</a:t>
              </a:r>
              <a:endParaRPr/>
            </a:p>
          </p:txBody>
        </p:sp>
        <p:sp>
          <p:nvSpPr>
            <p:cNvPr id="86" name="Google Shape;86;p1"/>
            <p:cNvSpPr txBox="1"/>
            <p:nvPr/>
          </p:nvSpPr>
          <p:spPr>
            <a:xfrm>
              <a:off x="0" y="2644534"/>
              <a:ext cx="13835332" cy="814291"/>
            </a:xfrm>
            <a:prstGeom prst="rect">
              <a:avLst/>
            </a:prstGeom>
            <a:noFill/>
            <a:ln>
              <a:noFill/>
            </a:ln>
          </p:spPr>
          <p:txBody>
            <a:bodyPr anchorCtr="0" anchor="t" bIns="0" lIns="0" spcFirstLastPara="1" rIns="0" wrap="square" tIns="0">
              <a:spAutoFit/>
            </a:bodyPr>
            <a:lstStyle/>
            <a:p>
              <a:pPr indent="0" lvl="0" marL="0" marR="0" rtl="0" algn="ctr">
                <a:lnSpc>
                  <a:spcPct val="109992"/>
                </a:lnSpc>
                <a:spcBef>
                  <a:spcPts val="0"/>
                </a:spcBef>
                <a:spcAft>
                  <a:spcPts val="0"/>
                </a:spcAft>
                <a:buNone/>
              </a:pPr>
              <a:r>
                <a:rPr b="1" i="1" lang="en-US" sz="4203" u="none" cap="none" strike="noStrike">
                  <a:solidFill>
                    <a:srgbClr val="F6F3EE"/>
                  </a:solidFill>
                  <a:latin typeface="Lato"/>
                  <a:ea typeface="Lato"/>
                  <a:cs typeface="Lato"/>
                  <a:sym typeface="Lato"/>
                </a:rPr>
                <a:t>PRESSURE SENSOR PATCH</a:t>
              </a:r>
              <a:endParaRPr/>
            </a:p>
          </p:txBody>
        </p:sp>
        <p:sp>
          <p:nvSpPr>
            <p:cNvPr id="87" name="Google Shape;87;p1"/>
            <p:cNvSpPr txBox="1"/>
            <p:nvPr/>
          </p:nvSpPr>
          <p:spPr>
            <a:xfrm>
              <a:off x="0" y="3991283"/>
              <a:ext cx="13835332" cy="2154249"/>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1" i="0" lang="en-US" sz="3093" u="none" cap="none" strike="noStrike">
                  <a:solidFill>
                    <a:srgbClr val="F6F3EE"/>
                  </a:solidFill>
                  <a:latin typeface="Lato"/>
                  <a:ea typeface="Lato"/>
                  <a:cs typeface="Lato"/>
                  <a:sym typeface="Lato"/>
                </a:rPr>
                <a:t>sdmay25-12</a:t>
              </a:r>
              <a:endParaRPr/>
            </a:p>
            <a:p>
              <a:pPr indent="0" lvl="0" marL="0" marR="0" rtl="0" algn="ctr">
                <a:lnSpc>
                  <a:spcPct val="139993"/>
                </a:lnSpc>
                <a:spcBef>
                  <a:spcPts val="0"/>
                </a:spcBef>
                <a:spcAft>
                  <a:spcPts val="0"/>
                </a:spcAft>
                <a:buNone/>
              </a:pPr>
              <a:r>
                <a:rPr b="1" i="0" lang="en-US" sz="3093" u="none" cap="none" strike="noStrike">
                  <a:solidFill>
                    <a:srgbClr val="F6F3EE"/>
                  </a:solidFill>
                  <a:latin typeface="Lato"/>
                  <a:ea typeface="Lato"/>
                  <a:cs typeface="Lato"/>
                  <a:sym typeface="Lato"/>
                </a:rPr>
                <a:t>Advisor: Santosh Pandey</a:t>
              </a:r>
              <a:endParaRPr/>
            </a:p>
            <a:p>
              <a:pPr indent="0" lvl="0" marL="0" marR="0" rtl="0" algn="ctr">
                <a:lnSpc>
                  <a:spcPct val="139993"/>
                </a:lnSpc>
                <a:spcBef>
                  <a:spcPts val="0"/>
                </a:spcBef>
                <a:spcAft>
                  <a:spcPts val="0"/>
                </a:spcAft>
                <a:buNone/>
              </a:pPr>
              <a:r>
                <a:rPr b="1" i="0" lang="en-US" sz="3093" u="none" cap="none" strike="noStrike">
                  <a:solidFill>
                    <a:srgbClr val="F6F3EE"/>
                  </a:solidFill>
                  <a:latin typeface="Lato"/>
                  <a:ea typeface="Lato"/>
                  <a:cs typeface="Lato"/>
                  <a:sym typeface="Lato"/>
                </a:rPr>
                <a:t>Client: BAE Systems</a:t>
              </a:r>
              <a:endParaRPr/>
            </a:p>
          </p:txBody>
        </p:sp>
      </p:grpSp>
      <p:grpSp>
        <p:nvGrpSpPr>
          <p:cNvPr id="88" name="Google Shape;88;p1"/>
          <p:cNvGrpSpPr/>
          <p:nvPr/>
        </p:nvGrpSpPr>
        <p:grpSpPr>
          <a:xfrm>
            <a:off x="0" y="9285989"/>
            <a:ext cx="18393376" cy="1188097"/>
            <a:chOff x="0" y="-38100"/>
            <a:chExt cx="4844346" cy="312914"/>
          </a:xfrm>
        </p:grpSpPr>
        <p:sp>
          <p:nvSpPr>
            <p:cNvPr id="89" name="Google Shape;89;p1"/>
            <p:cNvSpPr/>
            <p:nvPr/>
          </p:nvSpPr>
          <p:spPr>
            <a:xfrm>
              <a:off x="0" y="0"/>
              <a:ext cx="4844346" cy="274814"/>
            </a:xfrm>
            <a:custGeom>
              <a:rect b="b" l="l" r="r" t="t"/>
              <a:pathLst>
                <a:path extrusionOk="0" h="274814" w="4844346">
                  <a:moveTo>
                    <a:pt x="0" y="0"/>
                  </a:moveTo>
                  <a:lnTo>
                    <a:pt x="4844346" y="0"/>
                  </a:lnTo>
                  <a:lnTo>
                    <a:pt x="4844346" y="274814"/>
                  </a:lnTo>
                  <a:lnTo>
                    <a:pt x="0" y="274814"/>
                  </a:lnTo>
                  <a:close/>
                </a:path>
              </a:pathLst>
            </a:custGeom>
            <a:solidFill>
              <a:srgbClr val="A84931"/>
            </a:solidFill>
            <a:ln>
              <a:noFill/>
            </a:ln>
          </p:spPr>
        </p:sp>
        <p:sp>
          <p:nvSpPr>
            <p:cNvPr id="90" name="Google Shape;90;p1"/>
            <p:cNvSpPr txBox="1"/>
            <p:nvPr/>
          </p:nvSpPr>
          <p:spPr>
            <a:xfrm>
              <a:off x="0" y="-38100"/>
              <a:ext cx="4844346" cy="31291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91" name="Google Shape;91;p1"/>
          <p:cNvCxnSpPr/>
          <p:nvPr/>
        </p:nvCxnSpPr>
        <p:spPr>
          <a:xfrm flipH="1" rot="10800000">
            <a:off x="0" y="9952367"/>
            <a:ext cx="18393376" cy="334633"/>
          </a:xfrm>
          <a:prstGeom prst="straightConnector1">
            <a:avLst/>
          </a:prstGeom>
          <a:noFill/>
          <a:ln cap="flat" cmpd="sng" w="38100">
            <a:solidFill>
              <a:srgbClr val="000000"/>
            </a:solidFill>
            <a:prstDash val="solid"/>
            <a:round/>
            <a:headEnd len="sm" w="sm" type="none"/>
            <a:tailEnd len="sm" w="sm" type="none"/>
          </a:ln>
        </p:spPr>
      </p:cxnSp>
      <p:cxnSp>
        <p:nvCxnSpPr>
          <p:cNvPr id="92" name="Google Shape;92;p1"/>
          <p:cNvCxnSpPr/>
          <p:nvPr/>
        </p:nvCxnSpPr>
        <p:spPr>
          <a:xfrm flipH="1" rot="10800000">
            <a:off x="-105722" y="9277347"/>
            <a:ext cx="18393376" cy="334633"/>
          </a:xfrm>
          <a:prstGeom prst="straightConnector1">
            <a:avLst/>
          </a:prstGeom>
          <a:noFill/>
          <a:ln cap="flat" cmpd="sng" w="38100">
            <a:solidFill>
              <a:srgbClr val="000000"/>
            </a:solidFill>
            <a:prstDash val="solid"/>
            <a:round/>
            <a:headEnd len="sm" w="sm" type="none"/>
            <a:tailEnd len="sm" w="sm" type="none"/>
          </a:ln>
        </p:spPr>
      </p:cxnSp>
      <p:cxnSp>
        <p:nvCxnSpPr>
          <p:cNvPr id="93" name="Google Shape;93;p1"/>
          <p:cNvCxnSpPr/>
          <p:nvPr/>
        </p:nvCxnSpPr>
        <p:spPr>
          <a:xfrm flipH="1" rot="10800000">
            <a:off x="347" y="9598688"/>
            <a:ext cx="18393376" cy="334633"/>
          </a:xfrm>
          <a:prstGeom prst="straightConnector1">
            <a:avLst/>
          </a:prstGeom>
          <a:noFill/>
          <a:ln cap="flat" cmpd="sng" w="38100">
            <a:solidFill>
              <a:srgbClr val="000000"/>
            </a:solidFill>
            <a:prstDash val="solid"/>
            <a:round/>
            <a:headEnd len="sm" w="sm" type="none"/>
            <a:tailEnd len="sm" w="sm" type="none"/>
          </a:ln>
        </p:spPr>
      </p:cxnSp>
      <p:grpSp>
        <p:nvGrpSpPr>
          <p:cNvPr id="94" name="Google Shape;94;p1"/>
          <p:cNvGrpSpPr/>
          <p:nvPr/>
        </p:nvGrpSpPr>
        <p:grpSpPr>
          <a:xfrm>
            <a:off x="783936" y="6844837"/>
            <a:ext cx="3376209" cy="3694893"/>
            <a:chOff x="0" y="0"/>
            <a:chExt cx="4501612" cy="4926524"/>
          </a:xfrm>
        </p:grpSpPr>
        <p:sp>
          <p:nvSpPr>
            <p:cNvPr id="95" name="Google Shape;95;p1"/>
            <p:cNvSpPr/>
            <p:nvPr/>
          </p:nvSpPr>
          <p:spPr>
            <a:xfrm>
              <a:off x="0" y="0"/>
              <a:ext cx="4501612" cy="4926524"/>
            </a:xfrm>
            <a:custGeom>
              <a:rect b="b" l="l" r="r" t="t"/>
              <a:pathLst>
                <a:path extrusionOk="0" h="4926524" w="4501612">
                  <a:moveTo>
                    <a:pt x="0" y="0"/>
                  </a:moveTo>
                  <a:lnTo>
                    <a:pt x="4501612" y="0"/>
                  </a:lnTo>
                  <a:lnTo>
                    <a:pt x="4501612" y="4926524"/>
                  </a:lnTo>
                  <a:lnTo>
                    <a:pt x="0" y="4926524"/>
                  </a:lnTo>
                  <a:lnTo>
                    <a:pt x="0" y="0"/>
                  </a:lnTo>
                  <a:close/>
                </a:path>
              </a:pathLst>
            </a:custGeom>
            <a:blipFill rotWithShape="1">
              <a:blip r:embed="rId3">
                <a:alphaModFix/>
              </a:blip>
              <a:stretch>
                <a:fillRect b="0" l="0" r="0" t="0"/>
              </a:stretch>
            </a:blipFill>
            <a:ln>
              <a:noFill/>
            </a:ln>
          </p:spPr>
        </p:sp>
        <p:sp>
          <p:nvSpPr>
            <p:cNvPr id="96" name="Google Shape;96;p1"/>
            <p:cNvSpPr/>
            <p:nvPr/>
          </p:nvSpPr>
          <p:spPr>
            <a:xfrm rot="1642719">
              <a:off x="1517435" y="415905"/>
              <a:ext cx="2097720" cy="1186166"/>
            </a:xfrm>
            <a:custGeom>
              <a:rect b="b" l="l" r="r" t="t"/>
              <a:pathLst>
                <a:path extrusionOk="0" h="1186166" w="2097720">
                  <a:moveTo>
                    <a:pt x="0" y="0"/>
                  </a:moveTo>
                  <a:lnTo>
                    <a:pt x="2097721" y="0"/>
                  </a:lnTo>
                  <a:lnTo>
                    <a:pt x="2097721" y="1186166"/>
                  </a:lnTo>
                  <a:lnTo>
                    <a:pt x="0" y="1186166"/>
                  </a:lnTo>
                  <a:lnTo>
                    <a:pt x="0" y="0"/>
                  </a:lnTo>
                  <a:close/>
                </a:path>
              </a:pathLst>
            </a:custGeom>
            <a:blipFill rotWithShape="1">
              <a:blip r:embed="rId4">
                <a:alphaModFix/>
              </a:blip>
              <a:stretch>
                <a:fillRect b="0" l="0" r="0" t="0"/>
              </a:stretch>
            </a:blipFill>
            <a:ln>
              <a:noFill/>
            </a:ln>
          </p:spPr>
        </p:sp>
      </p:grpSp>
      <p:sp>
        <p:nvSpPr>
          <p:cNvPr id="97" name="Google Shape;97;p1"/>
          <p:cNvSpPr/>
          <p:nvPr/>
        </p:nvSpPr>
        <p:spPr>
          <a:xfrm flipH="1">
            <a:off x="13345406" y="6424931"/>
            <a:ext cx="4077393" cy="4114800"/>
          </a:xfrm>
          <a:custGeom>
            <a:rect b="b" l="l" r="r" t="t"/>
            <a:pathLst>
              <a:path extrusionOk="0" h="4114800" w="4077393">
                <a:moveTo>
                  <a:pt x="4077393" y="0"/>
                </a:moveTo>
                <a:lnTo>
                  <a:pt x="0" y="0"/>
                </a:lnTo>
                <a:lnTo>
                  <a:pt x="0" y="4114800"/>
                </a:lnTo>
                <a:lnTo>
                  <a:pt x="4077393" y="4114800"/>
                </a:lnTo>
                <a:lnTo>
                  <a:pt x="4077393" y="0"/>
                </a:lnTo>
                <a:close/>
              </a:path>
            </a:pathLst>
          </a:custGeom>
          <a:blipFill rotWithShape="1">
            <a:blip r:embed="rId5">
              <a:alphaModFix/>
            </a:blip>
            <a:stretch>
              <a:fillRect b="0" l="0" r="0" t="0"/>
            </a:stretch>
          </a:blipFill>
          <a:ln>
            <a:noFill/>
          </a:ln>
        </p:spPr>
      </p:sp>
      <p:sp>
        <p:nvSpPr>
          <p:cNvPr id="98" name="Google Shape;98;p1"/>
          <p:cNvSpPr/>
          <p:nvPr/>
        </p:nvSpPr>
        <p:spPr>
          <a:xfrm>
            <a:off x="3615440" y="6205868"/>
            <a:ext cx="1997193" cy="1964738"/>
          </a:xfrm>
          <a:custGeom>
            <a:rect b="b" l="l" r="r" t="t"/>
            <a:pathLst>
              <a:path extrusionOk="0" h="1964738" w="1997193">
                <a:moveTo>
                  <a:pt x="0" y="0"/>
                </a:moveTo>
                <a:lnTo>
                  <a:pt x="1997192" y="0"/>
                </a:lnTo>
                <a:lnTo>
                  <a:pt x="1997192" y="1964738"/>
                </a:lnTo>
                <a:lnTo>
                  <a:pt x="0" y="1964738"/>
                </a:lnTo>
                <a:lnTo>
                  <a:pt x="0" y="0"/>
                </a:lnTo>
                <a:close/>
              </a:path>
            </a:pathLst>
          </a:custGeom>
          <a:blipFill rotWithShape="1">
            <a:blip r:embed="rId6">
              <a:alphaModFix/>
            </a:blip>
            <a:stretch>
              <a:fillRect b="0" l="0" r="0" t="0"/>
            </a:stretch>
          </a:blipFill>
          <a:ln>
            <a:noFill/>
          </a:ln>
        </p:spPr>
      </p:sp>
      <p:sp>
        <p:nvSpPr>
          <p:cNvPr id="99" name="Google Shape;99;p1"/>
          <p:cNvSpPr/>
          <p:nvPr/>
        </p:nvSpPr>
        <p:spPr>
          <a:xfrm>
            <a:off x="134793" y="5764574"/>
            <a:ext cx="1836142" cy="1080263"/>
          </a:xfrm>
          <a:custGeom>
            <a:rect b="b" l="l" r="r" t="t"/>
            <a:pathLst>
              <a:path extrusionOk="0" h="1080263" w="1836142">
                <a:moveTo>
                  <a:pt x="0" y="0"/>
                </a:moveTo>
                <a:lnTo>
                  <a:pt x="1836142" y="0"/>
                </a:lnTo>
                <a:lnTo>
                  <a:pt x="1836142" y="1080263"/>
                </a:lnTo>
                <a:lnTo>
                  <a:pt x="0" y="1080263"/>
                </a:lnTo>
                <a:lnTo>
                  <a:pt x="0" y="0"/>
                </a:lnTo>
                <a:close/>
              </a:path>
            </a:pathLst>
          </a:custGeom>
          <a:blipFill rotWithShape="1">
            <a:blip r:embed="rId7">
              <a:alphaModFix/>
            </a:blip>
            <a:stretch>
              <a:fillRect b="0" l="0" r="0" t="0"/>
            </a:stretch>
          </a:blipFill>
          <a:ln>
            <a:noFill/>
          </a:ln>
        </p:spPr>
      </p:sp>
      <p:sp>
        <p:nvSpPr>
          <p:cNvPr id="100" name="Google Shape;100;p1"/>
          <p:cNvSpPr txBox="1"/>
          <p:nvPr/>
        </p:nvSpPr>
        <p:spPr>
          <a:xfrm>
            <a:off x="6359417" y="1289150"/>
            <a:ext cx="5262300" cy="8004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199" u="none" cap="none" strike="noStrike">
                <a:solidFill>
                  <a:srgbClr val="F6F3EE"/>
                </a:solidFill>
                <a:latin typeface="Arial"/>
                <a:ea typeface="Arial"/>
                <a:cs typeface="Arial"/>
                <a:sym typeface="Arial"/>
              </a:rPr>
              <a:t>Lightning Talk </a:t>
            </a:r>
            <a:r>
              <a:rPr b="1" lang="en-US" sz="5199">
                <a:solidFill>
                  <a:srgbClr val="F6F3EE"/>
                </a:solidFill>
              </a:rPr>
              <a:t>5</a:t>
            </a:r>
            <a:r>
              <a:rPr b="1" i="0" lang="en-US" sz="5199" u="none" cap="none" strike="noStrike">
                <a:solidFill>
                  <a:srgbClr val="F6F3EE"/>
                </a:solidFill>
                <a:latin typeface="Arial"/>
                <a:ea typeface="Arial"/>
                <a:cs typeface="Arial"/>
                <a:sym typeface="Arial"/>
              </a:rPr>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5E59"/>
        </a:solidFill>
      </p:bgPr>
    </p:bg>
    <p:spTree>
      <p:nvGrpSpPr>
        <p:cNvPr id="217" name="Shape 217"/>
        <p:cNvGrpSpPr/>
        <p:nvPr/>
      </p:nvGrpSpPr>
      <p:grpSpPr>
        <a:xfrm>
          <a:off x="0" y="0"/>
          <a:ext cx="0" cy="0"/>
          <a:chOff x="0" y="0"/>
          <a:chExt cx="0" cy="0"/>
        </a:xfrm>
      </p:grpSpPr>
      <p:sp>
        <p:nvSpPr>
          <p:cNvPr id="218" name="Google Shape;218;p10"/>
          <p:cNvSpPr txBox="1"/>
          <p:nvPr/>
        </p:nvSpPr>
        <p:spPr>
          <a:xfrm>
            <a:off x="-303084" y="385762"/>
            <a:ext cx="18894168" cy="12858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499" u="none" cap="none" strike="noStrike">
                <a:solidFill>
                  <a:srgbClr val="FFFFFF"/>
                </a:solidFill>
                <a:latin typeface="Arial"/>
                <a:ea typeface="Arial"/>
                <a:cs typeface="Arial"/>
                <a:sym typeface="Arial"/>
              </a:rPr>
              <a:t>Areas of Concern &amp; Development</a:t>
            </a:r>
            <a:endParaRPr/>
          </a:p>
        </p:txBody>
      </p:sp>
      <p:sp>
        <p:nvSpPr>
          <p:cNvPr id="219" name="Google Shape;219;p10"/>
          <p:cNvSpPr txBox="1"/>
          <p:nvPr/>
        </p:nvSpPr>
        <p:spPr>
          <a:xfrm>
            <a:off x="2981973" y="2044644"/>
            <a:ext cx="12324054" cy="7950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700" u="none" cap="none" strike="noStrike">
                <a:solidFill>
                  <a:srgbClr val="FFFFFF"/>
                </a:solidFill>
                <a:latin typeface="Arial"/>
                <a:ea typeface="Arial"/>
                <a:cs typeface="Arial"/>
                <a:sym typeface="Arial"/>
              </a:rPr>
              <a:t>Primary Concerns</a:t>
            </a:r>
            <a:endParaRPr/>
          </a:p>
        </p:txBody>
      </p:sp>
      <p:grpSp>
        <p:nvGrpSpPr>
          <p:cNvPr id="220" name="Google Shape;220;p10"/>
          <p:cNvGrpSpPr/>
          <p:nvPr/>
        </p:nvGrpSpPr>
        <p:grpSpPr>
          <a:xfrm>
            <a:off x="270284" y="3026020"/>
            <a:ext cx="4440196" cy="7028604"/>
            <a:chOff x="0" y="-57150"/>
            <a:chExt cx="1260368" cy="1995098"/>
          </a:xfrm>
        </p:grpSpPr>
        <p:sp>
          <p:nvSpPr>
            <p:cNvPr id="221" name="Google Shape;221;p10"/>
            <p:cNvSpPr/>
            <p:nvPr/>
          </p:nvSpPr>
          <p:spPr>
            <a:xfrm>
              <a:off x="0" y="0"/>
              <a:ext cx="1260368" cy="1937948"/>
            </a:xfrm>
            <a:custGeom>
              <a:rect b="b" l="l" r="r" t="t"/>
              <a:pathLst>
                <a:path extrusionOk="0" h="1937948" w="1260368">
                  <a:moveTo>
                    <a:pt x="88924" y="0"/>
                  </a:moveTo>
                  <a:lnTo>
                    <a:pt x="1171444" y="0"/>
                  </a:lnTo>
                  <a:cubicBezTo>
                    <a:pt x="1220555" y="0"/>
                    <a:pt x="1260368" y="39812"/>
                    <a:pt x="1260368" y="88924"/>
                  </a:cubicBezTo>
                  <a:lnTo>
                    <a:pt x="1260368" y="1849024"/>
                  </a:lnTo>
                  <a:cubicBezTo>
                    <a:pt x="1260368" y="1872608"/>
                    <a:pt x="1250999" y="1895226"/>
                    <a:pt x="1234323" y="1911903"/>
                  </a:cubicBezTo>
                  <a:cubicBezTo>
                    <a:pt x="1217646" y="1928579"/>
                    <a:pt x="1195028" y="1937948"/>
                    <a:pt x="1171444" y="1937948"/>
                  </a:cubicBezTo>
                  <a:lnTo>
                    <a:pt x="88924" y="1937948"/>
                  </a:lnTo>
                  <a:cubicBezTo>
                    <a:pt x="39812" y="1937948"/>
                    <a:pt x="0" y="1898135"/>
                    <a:pt x="0" y="1849024"/>
                  </a:cubicBezTo>
                  <a:lnTo>
                    <a:pt x="0" y="88924"/>
                  </a:lnTo>
                  <a:cubicBezTo>
                    <a:pt x="0" y="39812"/>
                    <a:pt x="39812" y="0"/>
                    <a:pt x="88924" y="0"/>
                  </a:cubicBezTo>
                  <a:close/>
                </a:path>
              </a:pathLst>
            </a:custGeom>
            <a:solidFill>
              <a:srgbClr val="5B696F"/>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0"/>
            <p:cNvSpPr txBox="1"/>
            <p:nvPr/>
          </p:nvSpPr>
          <p:spPr>
            <a:xfrm>
              <a:off x="0" y="-57150"/>
              <a:ext cx="1260368" cy="1995098"/>
            </a:xfrm>
            <a:prstGeom prst="rect">
              <a:avLst/>
            </a:prstGeom>
            <a:noFill/>
            <a:ln>
              <a:noFill/>
            </a:ln>
          </p:spPr>
          <p:txBody>
            <a:bodyPr anchorCtr="0" anchor="ctr" bIns="47125" lIns="47125" spcFirstLastPara="1" rIns="47125" wrap="square" tIns="47125">
              <a:noAutofit/>
            </a:bodyPr>
            <a:lstStyle/>
            <a:p>
              <a:pPr indent="0" lvl="0" marL="0" marR="0" rtl="0" algn="ctr">
                <a:lnSpc>
                  <a:spcPct val="140000"/>
                </a:lnSpc>
                <a:spcBef>
                  <a:spcPts val="0"/>
                </a:spcBef>
                <a:spcAft>
                  <a:spcPts val="0"/>
                </a:spcAft>
                <a:buNone/>
              </a:pPr>
              <a:r>
                <a:rPr b="0" i="0" lang="en-US" sz="2500" u="none" cap="none" strike="noStrike">
                  <a:solidFill>
                    <a:srgbClr val="FFFFFF"/>
                  </a:solidFill>
                  <a:latin typeface="Arial"/>
                  <a:ea typeface="Arial"/>
                  <a:cs typeface="Arial"/>
                  <a:sym typeface="Arial"/>
                </a:rPr>
                <a:t>Sensor Durability and Accuracy:</a:t>
              </a:r>
              <a:endParaRPr/>
            </a:p>
            <a:p>
              <a:pPr indent="0" lvl="0" marL="0" marR="0" rtl="0" algn="ctr">
                <a:lnSpc>
                  <a:spcPct val="140000"/>
                </a:lnSpc>
                <a:spcBef>
                  <a:spcPts val="0"/>
                </a:spcBef>
                <a:spcAft>
                  <a:spcPts val="0"/>
                </a:spcAft>
                <a:buNone/>
              </a:pPr>
              <a:r>
                <a:t/>
              </a:r>
              <a:endParaRPr b="0" i="0" sz="2500" u="none" cap="none" strike="noStrike">
                <a:solidFill>
                  <a:srgbClr val="FFFFFF"/>
                </a:solidFill>
                <a:latin typeface="Arial"/>
                <a:ea typeface="Arial"/>
                <a:cs typeface="Arial"/>
                <a:sym typeface="Arial"/>
              </a:endParaRPr>
            </a:p>
            <a:p>
              <a:pPr indent="0" lvl="0" marL="0" marR="0" rtl="0" algn="ctr">
                <a:lnSpc>
                  <a:spcPct val="140000"/>
                </a:lnSpc>
                <a:spcBef>
                  <a:spcPts val="0"/>
                </a:spcBef>
                <a:spcAft>
                  <a:spcPts val="0"/>
                </a:spcAft>
                <a:buNone/>
              </a:pPr>
              <a:r>
                <a:rPr b="0" i="0" lang="en-US" sz="2500" u="none" cap="none" strike="noStrike">
                  <a:solidFill>
                    <a:srgbClr val="FFFFFF"/>
                  </a:solidFill>
                  <a:latin typeface="Arial"/>
                  <a:ea typeface="Arial"/>
                  <a:cs typeface="Arial"/>
                  <a:sym typeface="Arial"/>
                </a:rPr>
                <a:t> In high-impact sports, sensors may be subject to wear, potential misalignment, and signal interference, which could reduce accuracy over time.</a:t>
              </a:r>
              <a:endParaRPr/>
            </a:p>
          </p:txBody>
        </p:sp>
      </p:grpSp>
      <p:grpSp>
        <p:nvGrpSpPr>
          <p:cNvPr id="223" name="Google Shape;223;p10"/>
          <p:cNvGrpSpPr/>
          <p:nvPr/>
        </p:nvGrpSpPr>
        <p:grpSpPr>
          <a:xfrm>
            <a:off x="4710480" y="3026020"/>
            <a:ext cx="4440196" cy="7028604"/>
            <a:chOff x="0" y="-57150"/>
            <a:chExt cx="1260368" cy="1995098"/>
          </a:xfrm>
        </p:grpSpPr>
        <p:sp>
          <p:nvSpPr>
            <p:cNvPr id="224" name="Google Shape;224;p10"/>
            <p:cNvSpPr/>
            <p:nvPr/>
          </p:nvSpPr>
          <p:spPr>
            <a:xfrm>
              <a:off x="0" y="0"/>
              <a:ext cx="1260368" cy="1937948"/>
            </a:xfrm>
            <a:custGeom>
              <a:rect b="b" l="l" r="r" t="t"/>
              <a:pathLst>
                <a:path extrusionOk="0" h="1937948" w="1260368">
                  <a:moveTo>
                    <a:pt x="88924" y="0"/>
                  </a:moveTo>
                  <a:lnTo>
                    <a:pt x="1171444" y="0"/>
                  </a:lnTo>
                  <a:cubicBezTo>
                    <a:pt x="1220555" y="0"/>
                    <a:pt x="1260368" y="39812"/>
                    <a:pt x="1260368" y="88924"/>
                  </a:cubicBezTo>
                  <a:lnTo>
                    <a:pt x="1260368" y="1849024"/>
                  </a:lnTo>
                  <a:cubicBezTo>
                    <a:pt x="1260368" y="1872608"/>
                    <a:pt x="1250999" y="1895226"/>
                    <a:pt x="1234323" y="1911903"/>
                  </a:cubicBezTo>
                  <a:cubicBezTo>
                    <a:pt x="1217646" y="1928579"/>
                    <a:pt x="1195028" y="1937948"/>
                    <a:pt x="1171444" y="1937948"/>
                  </a:cubicBezTo>
                  <a:lnTo>
                    <a:pt x="88924" y="1937948"/>
                  </a:lnTo>
                  <a:cubicBezTo>
                    <a:pt x="39812" y="1937948"/>
                    <a:pt x="0" y="1898135"/>
                    <a:pt x="0" y="1849024"/>
                  </a:cubicBezTo>
                  <a:lnTo>
                    <a:pt x="0" y="88924"/>
                  </a:lnTo>
                  <a:cubicBezTo>
                    <a:pt x="0" y="39812"/>
                    <a:pt x="39812" y="0"/>
                    <a:pt x="88924" y="0"/>
                  </a:cubicBezTo>
                  <a:close/>
                </a:path>
              </a:pathLst>
            </a:custGeom>
            <a:solidFill>
              <a:srgbClr val="4A6F73"/>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0"/>
            <p:cNvSpPr txBox="1"/>
            <p:nvPr/>
          </p:nvSpPr>
          <p:spPr>
            <a:xfrm>
              <a:off x="0" y="-57150"/>
              <a:ext cx="1260368" cy="1995098"/>
            </a:xfrm>
            <a:prstGeom prst="rect">
              <a:avLst/>
            </a:prstGeom>
            <a:noFill/>
            <a:ln>
              <a:noFill/>
            </a:ln>
          </p:spPr>
          <p:txBody>
            <a:bodyPr anchorCtr="0" anchor="ctr" bIns="47125" lIns="47125" spcFirstLastPara="1" rIns="47125" wrap="square" tIns="47125">
              <a:noAutofit/>
            </a:bodyPr>
            <a:lstStyle/>
            <a:p>
              <a:pPr indent="0" lvl="0" marL="0" marR="0" rtl="0" algn="ctr">
                <a:lnSpc>
                  <a:spcPct val="140000"/>
                </a:lnSpc>
                <a:spcBef>
                  <a:spcPts val="0"/>
                </a:spcBef>
                <a:spcAft>
                  <a:spcPts val="0"/>
                </a:spcAft>
                <a:buNone/>
              </a:pPr>
              <a:r>
                <a:rPr b="0" i="0" lang="en-US" sz="2500" u="none" cap="none" strike="noStrike">
                  <a:solidFill>
                    <a:srgbClr val="FFFFFF"/>
                  </a:solidFill>
                  <a:latin typeface="Arial"/>
                  <a:ea typeface="Arial"/>
                  <a:cs typeface="Arial"/>
                  <a:sym typeface="Arial"/>
                </a:rPr>
                <a:t>Battery Life and Bluetooth Stability:</a:t>
              </a:r>
              <a:endParaRPr/>
            </a:p>
            <a:p>
              <a:pPr indent="0" lvl="0" marL="0" marR="0" rtl="0" algn="ctr">
                <a:lnSpc>
                  <a:spcPct val="140000"/>
                </a:lnSpc>
                <a:spcBef>
                  <a:spcPts val="0"/>
                </a:spcBef>
                <a:spcAft>
                  <a:spcPts val="0"/>
                </a:spcAft>
                <a:buNone/>
              </a:pPr>
              <a:r>
                <a:t/>
              </a:r>
              <a:endParaRPr b="0" i="0" sz="2500" u="none" cap="none" strike="noStrike">
                <a:solidFill>
                  <a:srgbClr val="FFFFFF"/>
                </a:solidFill>
                <a:latin typeface="Arial"/>
                <a:ea typeface="Arial"/>
                <a:cs typeface="Arial"/>
                <a:sym typeface="Arial"/>
              </a:endParaRPr>
            </a:p>
            <a:p>
              <a:pPr indent="0" lvl="0" marL="0" marR="0" rtl="0" algn="ctr">
                <a:lnSpc>
                  <a:spcPct val="140000"/>
                </a:lnSpc>
                <a:spcBef>
                  <a:spcPts val="0"/>
                </a:spcBef>
                <a:spcAft>
                  <a:spcPts val="0"/>
                </a:spcAft>
                <a:buNone/>
              </a:pPr>
              <a:r>
                <a:rPr b="0" i="0" lang="en-US" sz="2500" u="none" cap="none" strike="noStrike">
                  <a:solidFill>
                    <a:srgbClr val="FFFFFF"/>
                  </a:solidFill>
                  <a:latin typeface="Arial"/>
                  <a:ea typeface="Arial"/>
                  <a:cs typeface="Arial"/>
                  <a:sym typeface="Arial"/>
                </a:rPr>
                <a:t> Maintaining a reliable Bluetooth connection and sufficient battery life in high-activity settings is essential, but challenging, especially if athletes are moving frequently or using the device outdoors.</a:t>
              </a:r>
              <a:endParaRPr/>
            </a:p>
          </p:txBody>
        </p:sp>
      </p:grpSp>
      <p:grpSp>
        <p:nvGrpSpPr>
          <p:cNvPr id="226" name="Google Shape;226;p10"/>
          <p:cNvGrpSpPr/>
          <p:nvPr/>
        </p:nvGrpSpPr>
        <p:grpSpPr>
          <a:xfrm>
            <a:off x="9150676" y="3026020"/>
            <a:ext cx="4440196" cy="7028604"/>
            <a:chOff x="0" y="-57150"/>
            <a:chExt cx="1260368" cy="1995098"/>
          </a:xfrm>
        </p:grpSpPr>
        <p:sp>
          <p:nvSpPr>
            <p:cNvPr id="227" name="Google Shape;227;p10"/>
            <p:cNvSpPr/>
            <p:nvPr/>
          </p:nvSpPr>
          <p:spPr>
            <a:xfrm>
              <a:off x="0" y="0"/>
              <a:ext cx="1260368" cy="1937948"/>
            </a:xfrm>
            <a:custGeom>
              <a:rect b="b" l="l" r="r" t="t"/>
              <a:pathLst>
                <a:path extrusionOk="0" h="1937948" w="1260368">
                  <a:moveTo>
                    <a:pt x="88924" y="0"/>
                  </a:moveTo>
                  <a:lnTo>
                    <a:pt x="1171444" y="0"/>
                  </a:lnTo>
                  <a:cubicBezTo>
                    <a:pt x="1220555" y="0"/>
                    <a:pt x="1260368" y="39812"/>
                    <a:pt x="1260368" y="88924"/>
                  </a:cubicBezTo>
                  <a:lnTo>
                    <a:pt x="1260368" y="1849024"/>
                  </a:lnTo>
                  <a:cubicBezTo>
                    <a:pt x="1260368" y="1872608"/>
                    <a:pt x="1250999" y="1895226"/>
                    <a:pt x="1234323" y="1911903"/>
                  </a:cubicBezTo>
                  <a:cubicBezTo>
                    <a:pt x="1217646" y="1928579"/>
                    <a:pt x="1195028" y="1937948"/>
                    <a:pt x="1171444" y="1937948"/>
                  </a:cubicBezTo>
                  <a:lnTo>
                    <a:pt x="88924" y="1937948"/>
                  </a:lnTo>
                  <a:cubicBezTo>
                    <a:pt x="39812" y="1937948"/>
                    <a:pt x="0" y="1898135"/>
                    <a:pt x="0" y="1849024"/>
                  </a:cubicBezTo>
                  <a:lnTo>
                    <a:pt x="0" y="88924"/>
                  </a:lnTo>
                  <a:cubicBezTo>
                    <a:pt x="0" y="39812"/>
                    <a:pt x="39812" y="0"/>
                    <a:pt x="88924" y="0"/>
                  </a:cubicBezTo>
                  <a:close/>
                </a:path>
              </a:pathLst>
            </a:custGeom>
            <a:solidFill>
              <a:srgbClr val="345E7D"/>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0"/>
            <p:cNvSpPr txBox="1"/>
            <p:nvPr/>
          </p:nvSpPr>
          <p:spPr>
            <a:xfrm>
              <a:off x="0" y="-57150"/>
              <a:ext cx="1260368" cy="1995098"/>
            </a:xfrm>
            <a:prstGeom prst="rect">
              <a:avLst/>
            </a:prstGeom>
            <a:noFill/>
            <a:ln>
              <a:noFill/>
            </a:ln>
          </p:spPr>
          <p:txBody>
            <a:bodyPr anchorCtr="0" anchor="ctr" bIns="47125" lIns="47125" spcFirstLastPara="1" rIns="47125" wrap="square" tIns="47125">
              <a:noAutofit/>
            </a:bodyPr>
            <a:lstStyle/>
            <a:p>
              <a:pPr indent="0" lvl="0" marL="0" marR="0" rtl="0" algn="ctr">
                <a:lnSpc>
                  <a:spcPct val="140000"/>
                </a:lnSpc>
                <a:spcBef>
                  <a:spcPts val="0"/>
                </a:spcBef>
                <a:spcAft>
                  <a:spcPts val="0"/>
                </a:spcAft>
                <a:buNone/>
              </a:pPr>
              <a:r>
                <a:rPr b="0" i="0" lang="en-US" sz="2500" u="none" cap="none" strike="noStrike">
                  <a:solidFill>
                    <a:srgbClr val="FFFFFF"/>
                  </a:solidFill>
                  <a:latin typeface="Arial"/>
                  <a:ea typeface="Arial"/>
                  <a:cs typeface="Arial"/>
                  <a:sym typeface="Arial"/>
                </a:rPr>
                <a:t>User Adoption and Usability: </a:t>
              </a:r>
              <a:endParaRPr/>
            </a:p>
            <a:p>
              <a:pPr indent="0" lvl="0" marL="0" marR="0" rtl="0" algn="ctr">
                <a:lnSpc>
                  <a:spcPct val="140000"/>
                </a:lnSpc>
                <a:spcBef>
                  <a:spcPts val="0"/>
                </a:spcBef>
                <a:spcAft>
                  <a:spcPts val="0"/>
                </a:spcAft>
                <a:buNone/>
              </a:pPr>
              <a:r>
                <a:t/>
              </a:r>
              <a:endParaRPr b="0" i="0" sz="2500" u="none" cap="none" strike="noStrike">
                <a:solidFill>
                  <a:srgbClr val="FFFFFF"/>
                </a:solidFill>
                <a:latin typeface="Arial"/>
                <a:ea typeface="Arial"/>
                <a:cs typeface="Arial"/>
                <a:sym typeface="Arial"/>
              </a:endParaRPr>
            </a:p>
            <a:p>
              <a:pPr indent="0" lvl="0" marL="0" marR="0" rtl="0" algn="ctr">
                <a:lnSpc>
                  <a:spcPct val="140000"/>
                </a:lnSpc>
                <a:spcBef>
                  <a:spcPts val="0"/>
                </a:spcBef>
                <a:spcAft>
                  <a:spcPts val="0"/>
                </a:spcAft>
                <a:buNone/>
              </a:pPr>
              <a:r>
                <a:rPr b="0" i="0" lang="en-US" sz="2500" u="none" cap="none" strike="noStrike">
                  <a:solidFill>
                    <a:srgbClr val="FFFFFF"/>
                  </a:solidFill>
                  <a:latin typeface="Arial"/>
                  <a:ea typeface="Arial"/>
                  <a:cs typeface="Arial"/>
                  <a:sym typeface="Arial"/>
                </a:rPr>
                <a:t>Ensuring the device and app are simple to use in dynamic sports contexts will be critical for user adoption. Complex interfaces or frequent recalibration may deter use.</a:t>
              </a:r>
              <a:endParaRPr/>
            </a:p>
          </p:txBody>
        </p:sp>
      </p:grpSp>
      <p:grpSp>
        <p:nvGrpSpPr>
          <p:cNvPr id="229" name="Google Shape;229;p10"/>
          <p:cNvGrpSpPr/>
          <p:nvPr/>
        </p:nvGrpSpPr>
        <p:grpSpPr>
          <a:xfrm>
            <a:off x="13590871" y="3026020"/>
            <a:ext cx="4440196" cy="7028604"/>
            <a:chOff x="0" y="-57150"/>
            <a:chExt cx="1260368" cy="1995098"/>
          </a:xfrm>
        </p:grpSpPr>
        <p:sp>
          <p:nvSpPr>
            <p:cNvPr id="230" name="Google Shape;230;p10"/>
            <p:cNvSpPr/>
            <p:nvPr/>
          </p:nvSpPr>
          <p:spPr>
            <a:xfrm>
              <a:off x="0" y="0"/>
              <a:ext cx="1260368" cy="1937948"/>
            </a:xfrm>
            <a:custGeom>
              <a:rect b="b" l="l" r="r" t="t"/>
              <a:pathLst>
                <a:path extrusionOk="0" h="1937948" w="1260368">
                  <a:moveTo>
                    <a:pt x="88924" y="0"/>
                  </a:moveTo>
                  <a:lnTo>
                    <a:pt x="1171444" y="0"/>
                  </a:lnTo>
                  <a:cubicBezTo>
                    <a:pt x="1220555" y="0"/>
                    <a:pt x="1260368" y="39812"/>
                    <a:pt x="1260368" y="88924"/>
                  </a:cubicBezTo>
                  <a:lnTo>
                    <a:pt x="1260368" y="1849024"/>
                  </a:lnTo>
                  <a:cubicBezTo>
                    <a:pt x="1260368" y="1872608"/>
                    <a:pt x="1250999" y="1895226"/>
                    <a:pt x="1234323" y="1911903"/>
                  </a:cubicBezTo>
                  <a:cubicBezTo>
                    <a:pt x="1217646" y="1928579"/>
                    <a:pt x="1195028" y="1937948"/>
                    <a:pt x="1171444" y="1937948"/>
                  </a:cubicBezTo>
                  <a:lnTo>
                    <a:pt x="88924" y="1937948"/>
                  </a:lnTo>
                  <a:cubicBezTo>
                    <a:pt x="39812" y="1937948"/>
                    <a:pt x="0" y="1898135"/>
                    <a:pt x="0" y="1849024"/>
                  </a:cubicBezTo>
                  <a:lnTo>
                    <a:pt x="0" y="88924"/>
                  </a:lnTo>
                  <a:cubicBezTo>
                    <a:pt x="0" y="39812"/>
                    <a:pt x="39812" y="0"/>
                    <a:pt x="88924" y="0"/>
                  </a:cubicBezTo>
                  <a:close/>
                </a:path>
              </a:pathLst>
            </a:custGeom>
            <a:solidFill>
              <a:srgbClr val="1B4A56"/>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0"/>
            <p:cNvSpPr txBox="1"/>
            <p:nvPr/>
          </p:nvSpPr>
          <p:spPr>
            <a:xfrm>
              <a:off x="0" y="-57150"/>
              <a:ext cx="1260368" cy="1995098"/>
            </a:xfrm>
            <a:prstGeom prst="rect">
              <a:avLst/>
            </a:prstGeom>
            <a:noFill/>
            <a:ln>
              <a:noFill/>
            </a:ln>
          </p:spPr>
          <p:txBody>
            <a:bodyPr anchorCtr="0" anchor="ctr" bIns="47125" lIns="47125" spcFirstLastPara="1" rIns="47125" wrap="square" tIns="47125">
              <a:noAutofit/>
            </a:bodyPr>
            <a:lstStyle/>
            <a:p>
              <a:pPr indent="0" lvl="0" marL="0" marR="0" rtl="0" algn="ctr">
                <a:lnSpc>
                  <a:spcPct val="140000"/>
                </a:lnSpc>
                <a:spcBef>
                  <a:spcPts val="0"/>
                </a:spcBef>
                <a:spcAft>
                  <a:spcPts val="0"/>
                </a:spcAft>
                <a:buNone/>
              </a:pPr>
              <a:r>
                <a:rPr b="0" i="0" lang="en-US" sz="2500" u="none" cap="none" strike="noStrike">
                  <a:solidFill>
                    <a:srgbClr val="FFFFFF"/>
                  </a:solidFill>
                  <a:latin typeface="Arial"/>
                  <a:ea typeface="Arial"/>
                  <a:cs typeface="Arial"/>
                  <a:sym typeface="Arial"/>
                </a:rPr>
                <a:t>Mitigation Strategies: </a:t>
              </a:r>
              <a:endParaRPr/>
            </a:p>
            <a:p>
              <a:pPr indent="0" lvl="0" marL="0" marR="0" rtl="0" algn="ctr">
                <a:lnSpc>
                  <a:spcPct val="140000"/>
                </a:lnSpc>
                <a:spcBef>
                  <a:spcPts val="0"/>
                </a:spcBef>
                <a:spcAft>
                  <a:spcPts val="0"/>
                </a:spcAft>
                <a:buNone/>
              </a:pPr>
              <a:r>
                <a:t/>
              </a:r>
              <a:endParaRPr b="0" i="0" sz="2500" u="none" cap="none" strike="noStrike">
                <a:solidFill>
                  <a:srgbClr val="FFFFFF"/>
                </a:solidFill>
                <a:latin typeface="Arial"/>
                <a:ea typeface="Arial"/>
                <a:cs typeface="Arial"/>
                <a:sym typeface="Arial"/>
              </a:endParaRPr>
            </a:p>
            <a:p>
              <a:pPr indent="0" lvl="0" marL="0" marR="0" rtl="0" algn="ctr">
                <a:lnSpc>
                  <a:spcPct val="140000"/>
                </a:lnSpc>
                <a:spcBef>
                  <a:spcPts val="0"/>
                </a:spcBef>
                <a:spcAft>
                  <a:spcPts val="0"/>
                </a:spcAft>
                <a:buNone/>
              </a:pPr>
              <a:r>
                <a:rPr b="0" i="0" lang="en-US" sz="2500" u="none" cap="none" strike="noStrike">
                  <a:solidFill>
                    <a:srgbClr val="FFFFFF"/>
                  </a:solidFill>
                  <a:latin typeface="Arial"/>
                  <a:ea typeface="Arial"/>
                  <a:cs typeface="Arial"/>
                  <a:sym typeface="Arial"/>
                </a:rPr>
                <a:t>Test various protective casings for sensors, explore extended battery options, and prioritize app interface simplicity to ensure continued functionality and ease of use.</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5E59"/>
        </a:solidFill>
      </p:bgPr>
    </p:bg>
    <p:spTree>
      <p:nvGrpSpPr>
        <p:cNvPr id="235" name="Shape 235"/>
        <p:cNvGrpSpPr/>
        <p:nvPr/>
      </p:nvGrpSpPr>
      <p:grpSpPr>
        <a:xfrm>
          <a:off x="0" y="0"/>
          <a:ext cx="0" cy="0"/>
          <a:chOff x="0" y="0"/>
          <a:chExt cx="0" cy="0"/>
        </a:xfrm>
      </p:grpSpPr>
      <p:sp>
        <p:nvSpPr>
          <p:cNvPr id="236" name="Google Shape;236;p11"/>
          <p:cNvSpPr/>
          <p:nvPr/>
        </p:nvSpPr>
        <p:spPr>
          <a:xfrm>
            <a:off x="122125" y="1019300"/>
            <a:ext cx="17533809" cy="9271588"/>
          </a:xfrm>
          <a:custGeom>
            <a:rect b="b" l="l" r="r" t="t"/>
            <a:pathLst>
              <a:path extrusionOk="0" h="9558338" w="18122800">
                <a:moveTo>
                  <a:pt x="0" y="0"/>
                </a:moveTo>
                <a:lnTo>
                  <a:pt x="18122800" y="0"/>
                </a:lnTo>
                <a:lnTo>
                  <a:pt x="18122800" y="9558338"/>
                </a:lnTo>
                <a:lnTo>
                  <a:pt x="0" y="9558338"/>
                </a:lnTo>
                <a:lnTo>
                  <a:pt x="0" y="0"/>
                </a:lnTo>
                <a:close/>
              </a:path>
            </a:pathLst>
          </a:custGeom>
          <a:blipFill rotWithShape="1">
            <a:blip r:embed="rId3">
              <a:alphaModFix/>
            </a:blip>
            <a:stretch>
              <a:fillRect b="0" l="0" r="0" t="0"/>
            </a:stretch>
          </a:blipFill>
          <a:ln>
            <a:noFill/>
          </a:ln>
        </p:spPr>
      </p:sp>
      <p:sp>
        <p:nvSpPr>
          <p:cNvPr id="237" name="Google Shape;237;p11"/>
          <p:cNvSpPr txBox="1"/>
          <p:nvPr/>
        </p:nvSpPr>
        <p:spPr>
          <a:xfrm>
            <a:off x="662457" y="385762"/>
            <a:ext cx="16963086" cy="12858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499" u="none" cap="none" strike="noStrike">
                <a:solidFill>
                  <a:srgbClr val="FFFFFF"/>
                </a:solidFill>
                <a:latin typeface="Arial"/>
                <a:ea typeface="Arial"/>
                <a:cs typeface="Arial"/>
                <a:sym typeface="Arial"/>
              </a:rPr>
              <a:t>Conclusion</a:t>
            </a:r>
            <a:endParaRPr/>
          </a:p>
        </p:txBody>
      </p:sp>
      <p:sp>
        <p:nvSpPr>
          <p:cNvPr id="238" name="Google Shape;238;p11"/>
          <p:cNvSpPr txBox="1"/>
          <p:nvPr/>
        </p:nvSpPr>
        <p:spPr>
          <a:xfrm>
            <a:off x="2165425" y="3250500"/>
            <a:ext cx="14634000" cy="6150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275" u="none" cap="none" strike="noStrike">
                <a:solidFill>
                  <a:srgbClr val="000000"/>
                </a:solidFill>
                <a:latin typeface="Arial"/>
                <a:ea typeface="Arial"/>
                <a:cs typeface="Arial"/>
                <a:sym typeface="Arial"/>
              </a:rPr>
              <a:t>The pressure sensor patch design is on track to meet primary requirements and user needs by combining precise monitoring with a straightforward, real-time notification system.</a:t>
            </a:r>
            <a:endParaRPr/>
          </a:p>
          <a:p>
            <a:pPr indent="0" lvl="0" marL="0" marR="0" rtl="0" algn="ctr">
              <a:lnSpc>
                <a:spcPct val="140000"/>
              </a:lnSpc>
              <a:spcBef>
                <a:spcPts val="0"/>
              </a:spcBef>
              <a:spcAft>
                <a:spcPts val="0"/>
              </a:spcAft>
              <a:buNone/>
            </a:pPr>
            <a:r>
              <a:t/>
            </a:r>
            <a:endParaRPr b="0" i="0" sz="3275"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None/>
            </a:pPr>
            <a:r>
              <a:rPr b="0" i="0" lang="en-US" sz="3275" u="none" cap="none" strike="noStrike">
                <a:solidFill>
                  <a:srgbClr val="000000"/>
                </a:solidFill>
                <a:latin typeface="Arial"/>
                <a:ea typeface="Arial"/>
                <a:cs typeface="Arial"/>
                <a:sym typeface="Arial"/>
              </a:rPr>
              <a:t>Future work will focus on durability testing, refining Bluetooth connectivity, and app usability improvements to ensure long-term reliability and user satisfaction. By addressing these concerns, the project aims to deliver a dependable tool for athletes to protect against pressure-related injuries.</a:t>
            </a:r>
            <a:endParaRPr/>
          </a:p>
          <a:p>
            <a:pPr indent="0" lvl="0" marL="0" marR="0" rtl="0" algn="ctr">
              <a:lnSpc>
                <a:spcPct val="140000"/>
              </a:lnSpc>
              <a:spcBef>
                <a:spcPts val="0"/>
              </a:spcBef>
              <a:spcAft>
                <a:spcPts val="0"/>
              </a:spcAft>
              <a:buNone/>
            </a:pPr>
            <a:r>
              <a:t/>
            </a:r>
            <a:endParaRPr b="0" i="0" sz="3275"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5E59"/>
        </a:solidFill>
      </p:bgPr>
    </p:bg>
    <p:spTree>
      <p:nvGrpSpPr>
        <p:cNvPr id="104" name="Shape 104"/>
        <p:cNvGrpSpPr/>
        <p:nvPr/>
      </p:nvGrpSpPr>
      <p:grpSpPr>
        <a:xfrm>
          <a:off x="0" y="0"/>
          <a:ext cx="0" cy="0"/>
          <a:chOff x="0" y="0"/>
          <a:chExt cx="0" cy="0"/>
        </a:xfrm>
      </p:grpSpPr>
      <p:sp>
        <p:nvSpPr>
          <p:cNvPr id="105" name="Google Shape;105;p2"/>
          <p:cNvSpPr txBox="1"/>
          <p:nvPr/>
        </p:nvSpPr>
        <p:spPr>
          <a:xfrm>
            <a:off x="3084582" y="708823"/>
            <a:ext cx="12118836" cy="12858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499" u="none" cap="none" strike="noStrike">
                <a:solidFill>
                  <a:srgbClr val="FFFFFF"/>
                </a:solidFill>
                <a:latin typeface="Arial"/>
                <a:ea typeface="Arial"/>
                <a:cs typeface="Arial"/>
                <a:sym typeface="Arial"/>
              </a:rPr>
              <a:t>Project Overview</a:t>
            </a:r>
            <a:endParaRPr/>
          </a:p>
        </p:txBody>
      </p:sp>
      <p:grpSp>
        <p:nvGrpSpPr>
          <p:cNvPr id="106" name="Google Shape;106;p2"/>
          <p:cNvGrpSpPr/>
          <p:nvPr/>
        </p:nvGrpSpPr>
        <p:grpSpPr>
          <a:xfrm>
            <a:off x="0" y="3424339"/>
            <a:ext cx="4508934" cy="4744362"/>
            <a:chOff x="0" y="-38100"/>
            <a:chExt cx="1472988" cy="1549898"/>
          </a:xfrm>
        </p:grpSpPr>
        <p:sp>
          <p:nvSpPr>
            <p:cNvPr id="107" name="Google Shape;107;p2"/>
            <p:cNvSpPr/>
            <p:nvPr/>
          </p:nvSpPr>
          <p:spPr>
            <a:xfrm>
              <a:off x="0" y="0"/>
              <a:ext cx="1472988" cy="1511798"/>
            </a:xfrm>
            <a:custGeom>
              <a:rect b="b" l="l" r="r" t="t"/>
              <a:pathLst>
                <a:path extrusionOk="0" h="1511798" w="1472988">
                  <a:moveTo>
                    <a:pt x="0" y="0"/>
                  </a:moveTo>
                  <a:lnTo>
                    <a:pt x="1472988" y="0"/>
                  </a:lnTo>
                  <a:lnTo>
                    <a:pt x="1472988" y="1511798"/>
                  </a:lnTo>
                  <a:lnTo>
                    <a:pt x="0" y="1511798"/>
                  </a:lnTo>
                  <a:close/>
                </a:path>
              </a:pathLst>
            </a:custGeom>
            <a:solidFill>
              <a:srgbClr val="544541"/>
            </a:solidFill>
            <a:ln>
              <a:noFill/>
            </a:ln>
          </p:spPr>
        </p:sp>
        <p:sp>
          <p:nvSpPr>
            <p:cNvPr id="108" name="Google Shape;108;p2"/>
            <p:cNvSpPr txBox="1"/>
            <p:nvPr/>
          </p:nvSpPr>
          <p:spPr>
            <a:xfrm>
              <a:off x="0" y="-38100"/>
              <a:ext cx="1472988" cy="1549898"/>
            </a:xfrm>
            <a:prstGeom prst="rect">
              <a:avLst/>
            </a:prstGeom>
            <a:noFill/>
            <a:ln>
              <a:noFill/>
            </a:ln>
          </p:spPr>
          <p:txBody>
            <a:bodyPr anchorCtr="0" anchor="ctr" bIns="40950" lIns="40950" spcFirstLastPara="1" rIns="40950" wrap="square" tIns="409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9" name="Google Shape;109;p2"/>
          <p:cNvSpPr txBox="1"/>
          <p:nvPr/>
        </p:nvSpPr>
        <p:spPr>
          <a:xfrm>
            <a:off x="996286" y="3728189"/>
            <a:ext cx="2516362" cy="71459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4192" u="none" cap="none" strike="noStrike">
                <a:solidFill>
                  <a:srgbClr val="FFFFFF"/>
                </a:solidFill>
                <a:latin typeface="Arial"/>
                <a:ea typeface="Arial"/>
                <a:cs typeface="Arial"/>
                <a:sym typeface="Arial"/>
              </a:rPr>
              <a:t>Objective</a:t>
            </a:r>
            <a:endParaRPr/>
          </a:p>
        </p:txBody>
      </p:sp>
      <p:sp>
        <p:nvSpPr>
          <p:cNvPr id="110" name="Google Shape;110;p2"/>
          <p:cNvSpPr txBox="1"/>
          <p:nvPr/>
        </p:nvSpPr>
        <p:spPr>
          <a:xfrm>
            <a:off x="541112" y="4625352"/>
            <a:ext cx="3426711" cy="298648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34" u="none" cap="none" strike="noStrike">
                <a:solidFill>
                  <a:srgbClr val="FFFFFF"/>
                </a:solidFill>
                <a:latin typeface="Arial"/>
                <a:ea typeface="Arial"/>
                <a:cs typeface="Arial"/>
                <a:sym typeface="Arial"/>
              </a:rPr>
              <a:t>Develop a pressure sensor patch for adaptive sports athletes to monitor pressure levels and prevent pressure sores.</a:t>
            </a:r>
            <a:endParaRPr/>
          </a:p>
        </p:txBody>
      </p:sp>
      <p:grpSp>
        <p:nvGrpSpPr>
          <p:cNvPr id="111" name="Google Shape;111;p2"/>
          <p:cNvGrpSpPr/>
          <p:nvPr/>
        </p:nvGrpSpPr>
        <p:grpSpPr>
          <a:xfrm>
            <a:off x="4587766" y="3424339"/>
            <a:ext cx="4508934" cy="4744362"/>
            <a:chOff x="0" y="-38100"/>
            <a:chExt cx="1472988" cy="1549898"/>
          </a:xfrm>
        </p:grpSpPr>
        <p:sp>
          <p:nvSpPr>
            <p:cNvPr id="112" name="Google Shape;112;p2"/>
            <p:cNvSpPr/>
            <p:nvPr/>
          </p:nvSpPr>
          <p:spPr>
            <a:xfrm>
              <a:off x="0" y="0"/>
              <a:ext cx="1472988" cy="1511798"/>
            </a:xfrm>
            <a:custGeom>
              <a:rect b="b" l="l" r="r" t="t"/>
              <a:pathLst>
                <a:path extrusionOk="0" h="1511798" w="1472988">
                  <a:moveTo>
                    <a:pt x="0" y="0"/>
                  </a:moveTo>
                  <a:lnTo>
                    <a:pt x="1472988" y="0"/>
                  </a:lnTo>
                  <a:lnTo>
                    <a:pt x="1472988" y="1511798"/>
                  </a:lnTo>
                  <a:lnTo>
                    <a:pt x="0" y="1511798"/>
                  </a:lnTo>
                  <a:close/>
                </a:path>
              </a:pathLst>
            </a:custGeom>
            <a:solidFill>
              <a:srgbClr val="EBD469"/>
            </a:solidFill>
            <a:ln>
              <a:noFill/>
            </a:ln>
          </p:spPr>
        </p:sp>
        <p:sp>
          <p:nvSpPr>
            <p:cNvPr id="113" name="Google Shape;113;p2"/>
            <p:cNvSpPr txBox="1"/>
            <p:nvPr/>
          </p:nvSpPr>
          <p:spPr>
            <a:xfrm>
              <a:off x="0" y="-38100"/>
              <a:ext cx="1472988" cy="1549898"/>
            </a:xfrm>
            <a:prstGeom prst="rect">
              <a:avLst/>
            </a:prstGeom>
            <a:noFill/>
            <a:ln>
              <a:noFill/>
            </a:ln>
          </p:spPr>
          <p:txBody>
            <a:bodyPr anchorCtr="0" anchor="ctr" bIns="40950" lIns="40950" spcFirstLastPara="1" rIns="40950" wrap="square" tIns="409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4" name="Google Shape;114;p2"/>
          <p:cNvSpPr txBox="1"/>
          <p:nvPr/>
        </p:nvSpPr>
        <p:spPr>
          <a:xfrm>
            <a:off x="5584052" y="3728189"/>
            <a:ext cx="2516362" cy="1459471"/>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4192" u="none" cap="none" strike="noStrike">
                <a:solidFill>
                  <a:srgbClr val="000000"/>
                </a:solidFill>
                <a:latin typeface="Arial"/>
                <a:ea typeface="Arial"/>
                <a:cs typeface="Arial"/>
                <a:sym typeface="Arial"/>
              </a:rPr>
              <a:t>Target Users</a:t>
            </a:r>
            <a:endParaRPr/>
          </a:p>
        </p:txBody>
      </p:sp>
      <p:sp>
        <p:nvSpPr>
          <p:cNvPr id="115" name="Google Shape;115;p2"/>
          <p:cNvSpPr txBox="1"/>
          <p:nvPr/>
        </p:nvSpPr>
        <p:spPr>
          <a:xfrm>
            <a:off x="5128878" y="5370230"/>
            <a:ext cx="3426711" cy="126635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34" u="none" cap="none" strike="noStrike">
                <a:solidFill>
                  <a:srgbClr val="000000"/>
                </a:solidFill>
                <a:latin typeface="Arial"/>
                <a:ea typeface="Arial"/>
                <a:cs typeface="Arial"/>
                <a:sym typeface="Arial"/>
              </a:rPr>
              <a:t>Athletes with traumatic injuries at risk of pressure sores</a:t>
            </a:r>
            <a:endParaRPr/>
          </a:p>
        </p:txBody>
      </p:sp>
      <p:grpSp>
        <p:nvGrpSpPr>
          <p:cNvPr id="116" name="Google Shape;116;p2"/>
          <p:cNvGrpSpPr/>
          <p:nvPr/>
        </p:nvGrpSpPr>
        <p:grpSpPr>
          <a:xfrm>
            <a:off x="9175533" y="3424339"/>
            <a:ext cx="4508934" cy="4744362"/>
            <a:chOff x="0" y="-38100"/>
            <a:chExt cx="1472988" cy="1549898"/>
          </a:xfrm>
        </p:grpSpPr>
        <p:sp>
          <p:nvSpPr>
            <p:cNvPr id="117" name="Google Shape;117;p2"/>
            <p:cNvSpPr/>
            <p:nvPr/>
          </p:nvSpPr>
          <p:spPr>
            <a:xfrm>
              <a:off x="0" y="0"/>
              <a:ext cx="1472988" cy="1511798"/>
            </a:xfrm>
            <a:custGeom>
              <a:rect b="b" l="l" r="r" t="t"/>
              <a:pathLst>
                <a:path extrusionOk="0" h="1511798" w="1472988">
                  <a:moveTo>
                    <a:pt x="0" y="0"/>
                  </a:moveTo>
                  <a:lnTo>
                    <a:pt x="1472988" y="0"/>
                  </a:lnTo>
                  <a:lnTo>
                    <a:pt x="1472988" y="1511798"/>
                  </a:lnTo>
                  <a:lnTo>
                    <a:pt x="0" y="1511798"/>
                  </a:lnTo>
                  <a:close/>
                </a:path>
              </a:pathLst>
            </a:custGeom>
            <a:solidFill>
              <a:srgbClr val="544541"/>
            </a:solidFill>
            <a:ln>
              <a:noFill/>
            </a:ln>
          </p:spPr>
        </p:sp>
        <p:sp>
          <p:nvSpPr>
            <p:cNvPr id="118" name="Google Shape;118;p2"/>
            <p:cNvSpPr txBox="1"/>
            <p:nvPr/>
          </p:nvSpPr>
          <p:spPr>
            <a:xfrm>
              <a:off x="0" y="-38100"/>
              <a:ext cx="1472988" cy="1549898"/>
            </a:xfrm>
            <a:prstGeom prst="rect">
              <a:avLst/>
            </a:prstGeom>
            <a:noFill/>
            <a:ln>
              <a:noFill/>
            </a:ln>
          </p:spPr>
          <p:txBody>
            <a:bodyPr anchorCtr="0" anchor="ctr" bIns="40950" lIns="40950" spcFirstLastPara="1" rIns="40950" wrap="square" tIns="409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9" name="Google Shape;119;p2"/>
          <p:cNvSpPr txBox="1"/>
          <p:nvPr/>
        </p:nvSpPr>
        <p:spPr>
          <a:xfrm>
            <a:off x="9468434" y="3611025"/>
            <a:ext cx="3923131" cy="1459471"/>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4192" u="none" cap="none" strike="noStrike">
                <a:solidFill>
                  <a:srgbClr val="FFFFFF"/>
                </a:solidFill>
                <a:latin typeface="Arial"/>
                <a:ea typeface="Arial"/>
                <a:cs typeface="Arial"/>
                <a:sym typeface="Arial"/>
              </a:rPr>
              <a:t>Core Functionality</a:t>
            </a:r>
            <a:endParaRPr/>
          </a:p>
        </p:txBody>
      </p:sp>
      <p:sp>
        <p:nvSpPr>
          <p:cNvPr id="120" name="Google Shape;120;p2"/>
          <p:cNvSpPr txBox="1"/>
          <p:nvPr/>
        </p:nvSpPr>
        <p:spPr>
          <a:xfrm>
            <a:off x="9716644" y="5453099"/>
            <a:ext cx="3426711" cy="1696387"/>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34" u="none" cap="none" strike="noStrike">
                <a:solidFill>
                  <a:srgbClr val="FFFFFF"/>
                </a:solidFill>
                <a:latin typeface="Arial"/>
                <a:ea typeface="Arial"/>
                <a:cs typeface="Arial"/>
                <a:sym typeface="Arial"/>
              </a:rPr>
              <a:t>Real-time data collection, processing, and alert system via an app.</a:t>
            </a:r>
            <a:endParaRPr/>
          </a:p>
        </p:txBody>
      </p:sp>
      <p:grpSp>
        <p:nvGrpSpPr>
          <p:cNvPr id="121" name="Google Shape;121;p2"/>
          <p:cNvGrpSpPr/>
          <p:nvPr/>
        </p:nvGrpSpPr>
        <p:grpSpPr>
          <a:xfrm>
            <a:off x="13779066" y="3424339"/>
            <a:ext cx="4508934" cy="4744362"/>
            <a:chOff x="0" y="-38100"/>
            <a:chExt cx="1472988" cy="1549898"/>
          </a:xfrm>
        </p:grpSpPr>
        <p:sp>
          <p:nvSpPr>
            <p:cNvPr id="122" name="Google Shape;122;p2"/>
            <p:cNvSpPr/>
            <p:nvPr/>
          </p:nvSpPr>
          <p:spPr>
            <a:xfrm>
              <a:off x="0" y="0"/>
              <a:ext cx="1472988" cy="1511798"/>
            </a:xfrm>
            <a:custGeom>
              <a:rect b="b" l="l" r="r" t="t"/>
              <a:pathLst>
                <a:path extrusionOk="0" h="1511798" w="1472988">
                  <a:moveTo>
                    <a:pt x="0" y="0"/>
                  </a:moveTo>
                  <a:lnTo>
                    <a:pt x="1472988" y="0"/>
                  </a:lnTo>
                  <a:lnTo>
                    <a:pt x="1472988" y="1511798"/>
                  </a:lnTo>
                  <a:lnTo>
                    <a:pt x="0" y="1511798"/>
                  </a:lnTo>
                  <a:close/>
                </a:path>
              </a:pathLst>
            </a:custGeom>
            <a:solidFill>
              <a:srgbClr val="EBD469"/>
            </a:solidFill>
            <a:ln>
              <a:noFill/>
            </a:ln>
          </p:spPr>
        </p:sp>
        <p:sp>
          <p:nvSpPr>
            <p:cNvPr id="123" name="Google Shape;123;p2"/>
            <p:cNvSpPr txBox="1"/>
            <p:nvPr/>
          </p:nvSpPr>
          <p:spPr>
            <a:xfrm>
              <a:off x="0" y="-38100"/>
              <a:ext cx="1472988" cy="1549898"/>
            </a:xfrm>
            <a:prstGeom prst="rect">
              <a:avLst/>
            </a:prstGeom>
            <a:noFill/>
            <a:ln>
              <a:noFill/>
            </a:ln>
          </p:spPr>
          <p:txBody>
            <a:bodyPr anchorCtr="0" anchor="ctr" bIns="40950" lIns="40950" spcFirstLastPara="1" rIns="40950" wrap="square" tIns="409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4" name="Google Shape;124;p2"/>
          <p:cNvSpPr txBox="1"/>
          <p:nvPr/>
        </p:nvSpPr>
        <p:spPr>
          <a:xfrm>
            <a:off x="14229909" y="3781431"/>
            <a:ext cx="3607247" cy="71459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4192" u="none" cap="none" strike="noStrike">
                <a:solidFill>
                  <a:srgbClr val="000000"/>
                </a:solidFill>
                <a:latin typeface="Arial"/>
                <a:ea typeface="Arial"/>
                <a:cs typeface="Arial"/>
                <a:sym typeface="Arial"/>
              </a:rPr>
              <a:t>Key Features</a:t>
            </a:r>
            <a:endParaRPr/>
          </a:p>
        </p:txBody>
      </p:sp>
      <p:sp>
        <p:nvSpPr>
          <p:cNvPr id="125" name="Google Shape;125;p2"/>
          <p:cNvSpPr txBox="1"/>
          <p:nvPr/>
        </p:nvSpPr>
        <p:spPr>
          <a:xfrm>
            <a:off x="14410427" y="4510163"/>
            <a:ext cx="3426600" cy="35220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34" u="none" cap="none" strike="noStrike">
                <a:solidFill>
                  <a:srgbClr val="000000"/>
                </a:solidFill>
                <a:latin typeface="Arial"/>
                <a:ea typeface="Arial"/>
                <a:cs typeface="Arial"/>
                <a:sym typeface="Arial"/>
              </a:rPr>
              <a:t>Wireless connectivity to mobile devices, customizable pressure thresholds, and continuous monitoring, even when the app is closed.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5E59"/>
        </a:solidFill>
      </p:bgPr>
    </p:bg>
    <p:spTree>
      <p:nvGrpSpPr>
        <p:cNvPr id="129" name="Shape 129"/>
        <p:cNvGrpSpPr/>
        <p:nvPr/>
      </p:nvGrpSpPr>
      <p:grpSpPr>
        <a:xfrm>
          <a:off x="0" y="0"/>
          <a:ext cx="0" cy="0"/>
          <a:chOff x="0" y="0"/>
          <a:chExt cx="0" cy="0"/>
        </a:xfrm>
      </p:grpSpPr>
      <p:sp>
        <p:nvSpPr>
          <p:cNvPr id="130" name="Google Shape;130;p3"/>
          <p:cNvSpPr/>
          <p:nvPr/>
        </p:nvSpPr>
        <p:spPr>
          <a:xfrm>
            <a:off x="351894" y="3343744"/>
            <a:ext cx="7930741" cy="6376106"/>
          </a:xfrm>
          <a:custGeom>
            <a:rect b="b" l="l" r="r" t="t"/>
            <a:pathLst>
              <a:path extrusionOk="0" h="6376106" w="7930741">
                <a:moveTo>
                  <a:pt x="0" y="0"/>
                </a:moveTo>
                <a:lnTo>
                  <a:pt x="7930741" y="0"/>
                </a:lnTo>
                <a:lnTo>
                  <a:pt x="7930741" y="6376106"/>
                </a:lnTo>
                <a:lnTo>
                  <a:pt x="0" y="6376106"/>
                </a:lnTo>
                <a:lnTo>
                  <a:pt x="0" y="0"/>
                </a:lnTo>
                <a:close/>
              </a:path>
            </a:pathLst>
          </a:custGeom>
          <a:blipFill rotWithShape="1">
            <a:blip r:embed="rId3">
              <a:alphaModFix/>
            </a:blip>
            <a:stretch>
              <a:fillRect b="0" l="0" r="0" t="0"/>
            </a:stretch>
          </a:blipFill>
          <a:ln cap="sq" cmpd="sng" w="38100">
            <a:solidFill>
              <a:srgbClr val="970C10"/>
            </a:solidFill>
            <a:prstDash val="lgDash"/>
            <a:miter lim="8000"/>
            <a:headEnd len="sm" w="sm" type="none"/>
            <a:tailEnd len="sm" w="sm" type="none"/>
          </a:ln>
        </p:spPr>
      </p:sp>
      <p:grpSp>
        <p:nvGrpSpPr>
          <p:cNvPr id="131" name="Google Shape;131;p3"/>
          <p:cNvGrpSpPr/>
          <p:nvPr/>
        </p:nvGrpSpPr>
        <p:grpSpPr>
          <a:xfrm>
            <a:off x="8701013" y="3542743"/>
            <a:ext cx="8976665" cy="5797280"/>
            <a:chOff x="0" y="-47625"/>
            <a:chExt cx="2364224" cy="1526856"/>
          </a:xfrm>
        </p:grpSpPr>
        <p:sp>
          <p:nvSpPr>
            <p:cNvPr id="132" name="Google Shape;132;p3"/>
            <p:cNvSpPr/>
            <p:nvPr/>
          </p:nvSpPr>
          <p:spPr>
            <a:xfrm>
              <a:off x="0" y="0"/>
              <a:ext cx="2364224" cy="1479231"/>
            </a:xfrm>
            <a:custGeom>
              <a:rect b="b" l="l" r="r" t="t"/>
              <a:pathLst>
                <a:path extrusionOk="0" h="1479231" w="2364224">
                  <a:moveTo>
                    <a:pt x="43985" y="0"/>
                  </a:moveTo>
                  <a:lnTo>
                    <a:pt x="2320240" y="0"/>
                  </a:lnTo>
                  <a:cubicBezTo>
                    <a:pt x="2331905" y="0"/>
                    <a:pt x="2343093" y="4634"/>
                    <a:pt x="2351342" y="12883"/>
                  </a:cubicBezTo>
                  <a:cubicBezTo>
                    <a:pt x="2359590" y="21132"/>
                    <a:pt x="2364224" y="32319"/>
                    <a:pt x="2364224" y="43985"/>
                  </a:cubicBezTo>
                  <a:lnTo>
                    <a:pt x="2364224" y="1435246"/>
                  </a:lnTo>
                  <a:cubicBezTo>
                    <a:pt x="2364224" y="1459538"/>
                    <a:pt x="2344532" y="1479231"/>
                    <a:pt x="2320240" y="1479231"/>
                  </a:cubicBezTo>
                  <a:lnTo>
                    <a:pt x="43985" y="1479231"/>
                  </a:lnTo>
                  <a:cubicBezTo>
                    <a:pt x="32319" y="1479231"/>
                    <a:pt x="21132" y="1474597"/>
                    <a:pt x="12883" y="1466348"/>
                  </a:cubicBezTo>
                  <a:cubicBezTo>
                    <a:pt x="4634" y="1458099"/>
                    <a:pt x="0" y="1446911"/>
                    <a:pt x="0" y="1435246"/>
                  </a:cubicBezTo>
                  <a:lnTo>
                    <a:pt x="0" y="43985"/>
                  </a:lnTo>
                  <a:cubicBezTo>
                    <a:pt x="0" y="32319"/>
                    <a:pt x="4634" y="21132"/>
                    <a:pt x="12883" y="12883"/>
                  </a:cubicBezTo>
                  <a:cubicBezTo>
                    <a:pt x="21132" y="4634"/>
                    <a:pt x="32319" y="0"/>
                    <a:pt x="43985" y="0"/>
                  </a:cubicBezTo>
                  <a:close/>
                </a:path>
              </a:pathLst>
            </a:custGeom>
            <a:solidFill>
              <a:srgbClr val="970C10"/>
            </a:solidFill>
            <a:ln cap="rnd" cmpd="sng" w="38100">
              <a:solidFill>
                <a:srgbClr val="FBFEFE"/>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txBox="1"/>
            <p:nvPr/>
          </p:nvSpPr>
          <p:spPr>
            <a:xfrm>
              <a:off x="0" y="-47625"/>
              <a:ext cx="2364224" cy="1526856"/>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b="0" i="0" lang="en-US" sz="2499" u="none" cap="none" strike="noStrike">
                  <a:solidFill>
                    <a:srgbClr val="FBFEFE"/>
                  </a:solidFill>
                  <a:latin typeface="Arial"/>
                  <a:ea typeface="Arial"/>
                  <a:cs typeface="Arial"/>
                  <a:sym typeface="Arial"/>
                </a:rPr>
                <a:t>Our design consists of three major components that interact with each other. The first component is the load cell array, an array of weight sensor bundles that will monitor pressure in different areas. This system is then hooked up to a microcontroller which will process the output from the load cell array and turn this into usable data about the pressure in different regions. The microcontroller will include a Bluetooth module connecting to a mobile device.</a:t>
              </a:r>
              <a:endParaRPr/>
            </a:p>
          </p:txBody>
        </p:sp>
      </p:grpSp>
      <p:sp>
        <p:nvSpPr>
          <p:cNvPr id="134" name="Google Shape;134;p3"/>
          <p:cNvSpPr txBox="1"/>
          <p:nvPr/>
        </p:nvSpPr>
        <p:spPr>
          <a:xfrm>
            <a:off x="1352754" y="1114425"/>
            <a:ext cx="15582492" cy="12858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499" u="none" cap="none" strike="noStrike">
                <a:solidFill>
                  <a:srgbClr val="FFFFFF"/>
                </a:solidFill>
                <a:latin typeface="Arial"/>
                <a:ea typeface="Arial"/>
                <a:cs typeface="Arial"/>
                <a:sym typeface="Arial"/>
              </a:rPr>
              <a:t>Detailed Design &amp; Visuals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5E59"/>
        </a:solidFill>
      </p:bgPr>
    </p:bg>
    <p:spTree>
      <p:nvGrpSpPr>
        <p:cNvPr id="138" name="Shape 138"/>
        <p:cNvGrpSpPr/>
        <p:nvPr/>
      </p:nvGrpSpPr>
      <p:grpSpPr>
        <a:xfrm>
          <a:off x="0" y="0"/>
          <a:ext cx="0" cy="0"/>
          <a:chOff x="0" y="0"/>
          <a:chExt cx="0" cy="0"/>
        </a:xfrm>
      </p:grpSpPr>
      <p:grpSp>
        <p:nvGrpSpPr>
          <p:cNvPr id="139" name="Google Shape;139;p4"/>
          <p:cNvGrpSpPr/>
          <p:nvPr/>
        </p:nvGrpSpPr>
        <p:grpSpPr>
          <a:xfrm>
            <a:off x="333475" y="2807374"/>
            <a:ext cx="8977011" cy="6450878"/>
            <a:chOff x="0" y="0"/>
            <a:chExt cx="2364300" cy="1544048"/>
          </a:xfrm>
        </p:grpSpPr>
        <p:sp>
          <p:nvSpPr>
            <p:cNvPr id="140" name="Google Shape;140;p4"/>
            <p:cNvSpPr/>
            <p:nvPr/>
          </p:nvSpPr>
          <p:spPr>
            <a:xfrm>
              <a:off x="0" y="0"/>
              <a:ext cx="2364224" cy="1544048"/>
            </a:xfrm>
            <a:custGeom>
              <a:rect b="b" l="l" r="r" t="t"/>
              <a:pathLst>
                <a:path extrusionOk="0" h="1544048" w="2364224">
                  <a:moveTo>
                    <a:pt x="43985" y="0"/>
                  </a:moveTo>
                  <a:lnTo>
                    <a:pt x="2320240" y="0"/>
                  </a:lnTo>
                  <a:cubicBezTo>
                    <a:pt x="2331905" y="0"/>
                    <a:pt x="2343093" y="4634"/>
                    <a:pt x="2351342" y="12883"/>
                  </a:cubicBezTo>
                  <a:cubicBezTo>
                    <a:pt x="2359590" y="21132"/>
                    <a:pt x="2364224" y="32319"/>
                    <a:pt x="2364224" y="43985"/>
                  </a:cubicBezTo>
                  <a:lnTo>
                    <a:pt x="2364224" y="1500063"/>
                  </a:lnTo>
                  <a:cubicBezTo>
                    <a:pt x="2364224" y="1511729"/>
                    <a:pt x="2359590" y="1522917"/>
                    <a:pt x="2351342" y="1531166"/>
                  </a:cubicBezTo>
                  <a:cubicBezTo>
                    <a:pt x="2343093" y="1539414"/>
                    <a:pt x="2331905" y="1544048"/>
                    <a:pt x="2320240" y="1544048"/>
                  </a:cubicBezTo>
                  <a:lnTo>
                    <a:pt x="43985" y="1544048"/>
                  </a:lnTo>
                  <a:cubicBezTo>
                    <a:pt x="32319" y="1544048"/>
                    <a:pt x="21132" y="1539414"/>
                    <a:pt x="12883" y="1531166"/>
                  </a:cubicBezTo>
                  <a:cubicBezTo>
                    <a:pt x="4634" y="1522917"/>
                    <a:pt x="0" y="1511729"/>
                    <a:pt x="0" y="1500063"/>
                  </a:cubicBezTo>
                  <a:lnTo>
                    <a:pt x="0" y="43985"/>
                  </a:lnTo>
                  <a:cubicBezTo>
                    <a:pt x="0" y="32319"/>
                    <a:pt x="4634" y="21132"/>
                    <a:pt x="12883" y="12883"/>
                  </a:cubicBezTo>
                  <a:cubicBezTo>
                    <a:pt x="21132" y="4634"/>
                    <a:pt x="32319" y="0"/>
                    <a:pt x="43985" y="0"/>
                  </a:cubicBezTo>
                  <a:close/>
                </a:path>
              </a:pathLst>
            </a:custGeom>
            <a:solidFill>
              <a:srgbClr val="0F3353"/>
            </a:solidFill>
            <a:ln cap="rnd" cmpd="sng" w="38100">
              <a:solidFill>
                <a:srgbClr val="FBFEFE"/>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txBox="1"/>
            <p:nvPr/>
          </p:nvSpPr>
          <p:spPr>
            <a:xfrm>
              <a:off x="0" y="77139"/>
              <a:ext cx="2364300" cy="1466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b="0" i="0" lang="en-US" sz="2499" u="none" cap="none" strike="noStrike">
                  <a:solidFill>
                    <a:srgbClr val="FBFEFE"/>
                  </a:solidFill>
                  <a:latin typeface="Arial"/>
                  <a:ea typeface="Arial"/>
                  <a:cs typeface="Arial"/>
                  <a:sym typeface="Arial"/>
                </a:rPr>
                <a:t>From here, an app will read the Bluetooth output from the microcontroller and display this information visually, pushing out notifications to the user if the pressure exceeds a predefined threshold. These notifications will be sent from the Bluetooth module to the mobile device so the app does not have to constantly run and process large amounts of data in the background.</a:t>
              </a:r>
              <a:endParaRPr/>
            </a:p>
            <a:p>
              <a:pPr indent="0" lvl="0" marL="0" marR="0" rtl="0" algn="ctr">
                <a:lnSpc>
                  <a:spcPct val="140016"/>
                </a:lnSpc>
                <a:spcBef>
                  <a:spcPts val="0"/>
                </a:spcBef>
                <a:spcAft>
                  <a:spcPts val="0"/>
                </a:spcAft>
                <a:buNone/>
              </a:pPr>
              <a:r>
                <a:rPr b="0" i="0" lang="en-US" sz="2499" u="none" cap="none" strike="noStrike">
                  <a:solidFill>
                    <a:srgbClr val="FBFEFE"/>
                  </a:solidFill>
                  <a:latin typeface="Arial"/>
                  <a:ea typeface="Arial"/>
                  <a:cs typeface="Arial"/>
                  <a:sym typeface="Arial"/>
                </a:rPr>
                <a:t>The wireframes are for the app portion of the solution. These show high-level details about what the sensor is reading. The app also alerts when a reading is too high and the patient needs to shift their position. </a:t>
              </a:r>
              <a:endParaRPr/>
            </a:p>
            <a:p>
              <a:pPr indent="0" lvl="0" marL="0" marR="0" rtl="0" algn="ctr">
                <a:lnSpc>
                  <a:spcPct val="140016"/>
                </a:lnSpc>
                <a:spcBef>
                  <a:spcPts val="0"/>
                </a:spcBef>
                <a:spcAft>
                  <a:spcPts val="0"/>
                </a:spcAft>
                <a:buNone/>
              </a:pPr>
              <a:r>
                <a:t/>
              </a:r>
              <a:endParaRPr b="0" i="0" sz="2499" u="none" cap="none" strike="noStrike">
                <a:solidFill>
                  <a:srgbClr val="FBFEFE"/>
                </a:solidFill>
                <a:latin typeface="Arial"/>
                <a:ea typeface="Arial"/>
                <a:cs typeface="Arial"/>
                <a:sym typeface="Arial"/>
              </a:endParaRPr>
            </a:p>
          </p:txBody>
        </p:sp>
      </p:grpSp>
      <p:sp>
        <p:nvSpPr>
          <p:cNvPr id="142" name="Google Shape;142;p4"/>
          <p:cNvSpPr/>
          <p:nvPr/>
        </p:nvSpPr>
        <p:spPr>
          <a:xfrm>
            <a:off x="10190130" y="3129642"/>
            <a:ext cx="6908644" cy="6450947"/>
          </a:xfrm>
          <a:custGeom>
            <a:rect b="b" l="l" r="r" t="t"/>
            <a:pathLst>
              <a:path extrusionOk="0" h="6450947" w="6908644">
                <a:moveTo>
                  <a:pt x="0" y="0"/>
                </a:moveTo>
                <a:lnTo>
                  <a:pt x="6908645" y="0"/>
                </a:lnTo>
                <a:lnTo>
                  <a:pt x="6908645" y="6450946"/>
                </a:lnTo>
                <a:lnTo>
                  <a:pt x="0" y="6450946"/>
                </a:lnTo>
                <a:lnTo>
                  <a:pt x="0" y="0"/>
                </a:lnTo>
                <a:close/>
              </a:path>
            </a:pathLst>
          </a:custGeom>
          <a:blipFill rotWithShape="1">
            <a:blip r:embed="rId3">
              <a:alphaModFix/>
            </a:blip>
            <a:stretch>
              <a:fillRect b="0" l="0" r="0" t="0"/>
            </a:stretch>
          </a:blipFill>
          <a:ln cap="sq" cmpd="sng" w="38100">
            <a:solidFill>
              <a:srgbClr val="000000"/>
            </a:solidFill>
            <a:prstDash val="lgDash"/>
            <a:miter lim="8000"/>
            <a:headEnd len="sm" w="sm" type="none"/>
            <a:tailEnd len="sm" w="sm" type="none"/>
          </a:ln>
        </p:spPr>
      </p:sp>
      <p:sp>
        <p:nvSpPr>
          <p:cNvPr id="143" name="Google Shape;143;p4"/>
          <p:cNvSpPr txBox="1"/>
          <p:nvPr/>
        </p:nvSpPr>
        <p:spPr>
          <a:xfrm>
            <a:off x="1352754" y="1114425"/>
            <a:ext cx="15582492" cy="12858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499" u="none" cap="none" strike="noStrike">
                <a:solidFill>
                  <a:srgbClr val="FFFFFF"/>
                </a:solidFill>
                <a:latin typeface="Arial"/>
                <a:ea typeface="Arial"/>
                <a:cs typeface="Arial"/>
                <a:sym typeface="Arial"/>
              </a:rPr>
              <a:t>Detailed Design &amp; Visuals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5E59"/>
        </a:solidFill>
      </p:bgPr>
    </p:bg>
    <p:spTree>
      <p:nvGrpSpPr>
        <p:cNvPr id="147" name="Shape 147"/>
        <p:cNvGrpSpPr/>
        <p:nvPr/>
      </p:nvGrpSpPr>
      <p:grpSpPr>
        <a:xfrm>
          <a:off x="0" y="0"/>
          <a:ext cx="0" cy="0"/>
          <a:chOff x="0" y="0"/>
          <a:chExt cx="0" cy="0"/>
        </a:xfrm>
      </p:grpSpPr>
      <p:grpSp>
        <p:nvGrpSpPr>
          <p:cNvPr id="148" name="Google Shape;148;p5"/>
          <p:cNvGrpSpPr/>
          <p:nvPr/>
        </p:nvGrpSpPr>
        <p:grpSpPr>
          <a:xfrm>
            <a:off x="11122468" y="2005922"/>
            <a:ext cx="6617019" cy="7075168"/>
            <a:chOff x="0" y="-38100"/>
            <a:chExt cx="1742754" cy="1863419"/>
          </a:xfrm>
        </p:grpSpPr>
        <p:sp>
          <p:nvSpPr>
            <p:cNvPr id="149" name="Google Shape;149;p5"/>
            <p:cNvSpPr/>
            <p:nvPr/>
          </p:nvSpPr>
          <p:spPr>
            <a:xfrm>
              <a:off x="0" y="0"/>
              <a:ext cx="1742754" cy="1825319"/>
            </a:xfrm>
            <a:custGeom>
              <a:rect b="b" l="l" r="r" t="t"/>
              <a:pathLst>
                <a:path extrusionOk="0" h="1825319" w="1742754">
                  <a:moveTo>
                    <a:pt x="0" y="0"/>
                  </a:moveTo>
                  <a:lnTo>
                    <a:pt x="1742754" y="0"/>
                  </a:lnTo>
                  <a:lnTo>
                    <a:pt x="1742754" y="1825319"/>
                  </a:lnTo>
                  <a:lnTo>
                    <a:pt x="0" y="1825319"/>
                  </a:lnTo>
                  <a:close/>
                </a:path>
              </a:pathLst>
            </a:custGeom>
            <a:solidFill>
              <a:srgbClr val="6C302F"/>
            </a:solidFill>
            <a:ln>
              <a:noFill/>
            </a:ln>
          </p:spPr>
        </p:sp>
        <p:sp>
          <p:nvSpPr>
            <p:cNvPr id="150" name="Google Shape;150;p5"/>
            <p:cNvSpPr txBox="1"/>
            <p:nvPr/>
          </p:nvSpPr>
          <p:spPr>
            <a:xfrm>
              <a:off x="0" y="-38100"/>
              <a:ext cx="1742754" cy="186341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1" name="Google Shape;151;p5"/>
          <p:cNvGrpSpPr/>
          <p:nvPr/>
        </p:nvGrpSpPr>
        <p:grpSpPr>
          <a:xfrm>
            <a:off x="10978230" y="4121416"/>
            <a:ext cx="6761257" cy="3761718"/>
            <a:chOff x="0" y="0"/>
            <a:chExt cx="9015009" cy="5015623"/>
          </a:xfrm>
        </p:grpSpPr>
        <p:sp>
          <p:nvSpPr>
            <p:cNvPr id="152" name="Google Shape;152;p5"/>
            <p:cNvSpPr/>
            <p:nvPr/>
          </p:nvSpPr>
          <p:spPr>
            <a:xfrm>
              <a:off x="2793392" y="3471676"/>
              <a:ext cx="5146539" cy="1138672"/>
            </a:xfrm>
            <a:custGeom>
              <a:rect b="b" l="l" r="r" t="t"/>
              <a:pathLst>
                <a:path extrusionOk="0" h="1138672" w="5146539">
                  <a:moveTo>
                    <a:pt x="0" y="0"/>
                  </a:moveTo>
                  <a:lnTo>
                    <a:pt x="5146539" y="0"/>
                  </a:lnTo>
                  <a:lnTo>
                    <a:pt x="5146539" y="1138672"/>
                  </a:lnTo>
                  <a:lnTo>
                    <a:pt x="0" y="1138672"/>
                  </a:lnTo>
                  <a:lnTo>
                    <a:pt x="0" y="0"/>
                  </a:lnTo>
                  <a:close/>
                </a:path>
              </a:pathLst>
            </a:custGeom>
            <a:blipFill rotWithShape="1">
              <a:blip r:embed="rId3">
                <a:alphaModFix/>
              </a:blip>
              <a:stretch>
                <a:fillRect b="0" l="0" r="0" t="0"/>
              </a:stretch>
            </a:blipFill>
            <a:ln>
              <a:noFill/>
            </a:ln>
          </p:spPr>
        </p:sp>
        <p:sp>
          <p:nvSpPr>
            <p:cNvPr id="153" name="Google Shape;153;p5"/>
            <p:cNvSpPr/>
            <p:nvPr/>
          </p:nvSpPr>
          <p:spPr>
            <a:xfrm>
              <a:off x="0" y="0"/>
              <a:ext cx="9015009" cy="5015623"/>
            </a:xfrm>
            <a:custGeom>
              <a:rect b="b" l="l" r="r" t="t"/>
              <a:pathLst>
                <a:path extrusionOk="0" h="5015623" w="9015009">
                  <a:moveTo>
                    <a:pt x="0" y="0"/>
                  </a:moveTo>
                  <a:lnTo>
                    <a:pt x="9015009" y="0"/>
                  </a:lnTo>
                  <a:lnTo>
                    <a:pt x="9015009" y="5015623"/>
                  </a:lnTo>
                  <a:lnTo>
                    <a:pt x="0" y="5015623"/>
                  </a:lnTo>
                  <a:lnTo>
                    <a:pt x="0" y="0"/>
                  </a:lnTo>
                  <a:close/>
                </a:path>
              </a:pathLst>
            </a:custGeom>
            <a:blipFill rotWithShape="1">
              <a:blip r:embed="rId4">
                <a:alphaModFix/>
              </a:blip>
              <a:stretch>
                <a:fillRect b="0" l="0" r="0" t="0"/>
              </a:stretch>
            </a:blipFill>
            <a:ln>
              <a:noFill/>
            </a:ln>
          </p:spPr>
        </p:sp>
        <p:sp>
          <p:nvSpPr>
            <p:cNvPr id="154" name="Google Shape;154;p5"/>
            <p:cNvSpPr/>
            <p:nvPr/>
          </p:nvSpPr>
          <p:spPr>
            <a:xfrm>
              <a:off x="4507505" y="2732057"/>
              <a:ext cx="1878291" cy="1878291"/>
            </a:xfrm>
            <a:custGeom>
              <a:rect b="b" l="l" r="r" t="t"/>
              <a:pathLst>
                <a:path extrusionOk="0" h="1878291" w="1878291">
                  <a:moveTo>
                    <a:pt x="0" y="0"/>
                  </a:moveTo>
                  <a:lnTo>
                    <a:pt x="1878291" y="0"/>
                  </a:lnTo>
                  <a:lnTo>
                    <a:pt x="1878291" y="1878291"/>
                  </a:lnTo>
                  <a:lnTo>
                    <a:pt x="0" y="1878291"/>
                  </a:lnTo>
                  <a:lnTo>
                    <a:pt x="0" y="0"/>
                  </a:lnTo>
                  <a:close/>
                </a:path>
              </a:pathLst>
            </a:custGeom>
            <a:blipFill rotWithShape="1">
              <a:blip r:embed="rId5">
                <a:alphaModFix/>
              </a:blip>
              <a:stretch>
                <a:fillRect b="0" l="0" r="0" t="0"/>
              </a:stretch>
            </a:blipFill>
            <a:ln>
              <a:noFill/>
            </a:ln>
          </p:spPr>
        </p:sp>
      </p:grpSp>
      <p:sp>
        <p:nvSpPr>
          <p:cNvPr id="155" name="Google Shape;155;p5"/>
          <p:cNvSpPr/>
          <p:nvPr/>
        </p:nvSpPr>
        <p:spPr>
          <a:xfrm>
            <a:off x="10250929" y="6710476"/>
            <a:ext cx="2308151" cy="2236808"/>
          </a:xfrm>
          <a:custGeom>
            <a:rect b="b" l="l" r="r" t="t"/>
            <a:pathLst>
              <a:path extrusionOk="0" h="2236808" w="2308151">
                <a:moveTo>
                  <a:pt x="0" y="0"/>
                </a:moveTo>
                <a:lnTo>
                  <a:pt x="2308150" y="0"/>
                </a:lnTo>
                <a:lnTo>
                  <a:pt x="2308150" y="2236808"/>
                </a:lnTo>
                <a:lnTo>
                  <a:pt x="0" y="2236808"/>
                </a:lnTo>
                <a:lnTo>
                  <a:pt x="0" y="0"/>
                </a:lnTo>
                <a:close/>
              </a:path>
            </a:pathLst>
          </a:custGeom>
          <a:blipFill rotWithShape="1">
            <a:blip r:embed="rId6">
              <a:alphaModFix/>
            </a:blip>
            <a:stretch>
              <a:fillRect b="0" l="0" r="0" t="0"/>
            </a:stretch>
          </a:blipFill>
          <a:ln>
            <a:noFill/>
          </a:ln>
        </p:spPr>
      </p:sp>
      <p:grpSp>
        <p:nvGrpSpPr>
          <p:cNvPr id="156" name="Google Shape;156;p5"/>
          <p:cNvGrpSpPr/>
          <p:nvPr/>
        </p:nvGrpSpPr>
        <p:grpSpPr>
          <a:xfrm>
            <a:off x="11946487" y="7901967"/>
            <a:ext cx="5312813" cy="2109467"/>
            <a:chOff x="0" y="-57150"/>
            <a:chExt cx="1555687" cy="617690"/>
          </a:xfrm>
        </p:grpSpPr>
        <p:sp>
          <p:nvSpPr>
            <p:cNvPr id="157" name="Google Shape;157;p5"/>
            <p:cNvSpPr/>
            <p:nvPr/>
          </p:nvSpPr>
          <p:spPr>
            <a:xfrm>
              <a:off x="0" y="0"/>
              <a:ext cx="1555687" cy="560540"/>
            </a:xfrm>
            <a:custGeom>
              <a:rect b="b" l="l" r="r" t="t"/>
              <a:pathLst>
                <a:path extrusionOk="0" h="560540" w="1555687">
                  <a:moveTo>
                    <a:pt x="74318" y="0"/>
                  </a:moveTo>
                  <a:lnTo>
                    <a:pt x="1481369" y="0"/>
                  </a:lnTo>
                  <a:cubicBezTo>
                    <a:pt x="1501080" y="0"/>
                    <a:pt x="1519983" y="7830"/>
                    <a:pt x="1533920" y="21767"/>
                  </a:cubicBezTo>
                  <a:cubicBezTo>
                    <a:pt x="1547857" y="35705"/>
                    <a:pt x="1555687" y="54608"/>
                    <a:pt x="1555687" y="74318"/>
                  </a:cubicBezTo>
                  <a:lnTo>
                    <a:pt x="1555687" y="486222"/>
                  </a:lnTo>
                  <a:cubicBezTo>
                    <a:pt x="1555687" y="505932"/>
                    <a:pt x="1547857" y="524835"/>
                    <a:pt x="1533920" y="538773"/>
                  </a:cubicBezTo>
                  <a:cubicBezTo>
                    <a:pt x="1519983" y="552710"/>
                    <a:pt x="1501080" y="560540"/>
                    <a:pt x="1481369" y="560540"/>
                  </a:cubicBezTo>
                  <a:lnTo>
                    <a:pt x="74318" y="560540"/>
                  </a:lnTo>
                  <a:cubicBezTo>
                    <a:pt x="54608" y="560540"/>
                    <a:pt x="35705" y="552710"/>
                    <a:pt x="21767" y="538773"/>
                  </a:cubicBezTo>
                  <a:cubicBezTo>
                    <a:pt x="7830" y="524835"/>
                    <a:pt x="0" y="505932"/>
                    <a:pt x="0" y="486222"/>
                  </a:cubicBezTo>
                  <a:lnTo>
                    <a:pt x="0" y="74318"/>
                  </a:lnTo>
                  <a:cubicBezTo>
                    <a:pt x="0" y="54608"/>
                    <a:pt x="7830" y="35705"/>
                    <a:pt x="21767" y="21767"/>
                  </a:cubicBezTo>
                  <a:cubicBezTo>
                    <a:pt x="35705" y="7830"/>
                    <a:pt x="54608" y="0"/>
                    <a:pt x="74318" y="0"/>
                  </a:cubicBezTo>
                  <a:close/>
                </a:path>
              </a:pathLst>
            </a:custGeom>
            <a:solidFill>
              <a:srgbClr val="970C1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txBox="1"/>
            <p:nvPr/>
          </p:nvSpPr>
          <p:spPr>
            <a:xfrm>
              <a:off x="0" y="-57150"/>
              <a:ext cx="1555687" cy="617690"/>
            </a:xfrm>
            <a:prstGeom prst="rect">
              <a:avLst/>
            </a:prstGeom>
            <a:noFill/>
            <a:ln>
              <a:noFill/>
            </a:ln>
          </p:spPr>
          <p:txBody>
            <a:bodyPr anchorCtr="0" anchor="ctr" bIns="45675" lIns="45675" spcFirstLastPara="1" rIns="45675" wrap="square" tIns="45675">
              <a:noAutofit/>
            </a:bodyPr>
            <a:lstStyle/>
            <a:p>
              <a:pPr indent="0" lvl="0" marL="0" marR="0" rtl="0" algn="ctr">
                <a:lnSpc>
                  <a:spcPct val="140015"/>
                </a:lnSpc>
                <a:spcBef>
                  <a:spcPts val="0"/>
                </a:spcBef>
                <a:spcAft>
                  <a:spcPts val="0"/>
                </a:spcAft>
                <a:buNone/>
              </a:pPr>
              <a:r>
                <a:rPr b="0" i="0" lang="en-US" sz="2599" u="none" cap="none" strike="noStrike">
                  <a:solidFill>
                    <a:srgbClr val="FFFFFF"/>
                  </a:solidFill>
                  <a:latin typeface="Arial"/>
                  <a:ea typeface="Arial"/>
                  <a:cs typeface="Arial"/>
                  <a:sym typeface="Arial"/>
                </a:rPr>
                <a:t>The pressure sensor mat sense user’s pressure level exceeds safe threshold</a:t>
              </a:r>
              <a:endParaRPr/>
            </a:p>
          </p:txBody>
        </p:sp>
      </p:grpSp>
      <p:grpSp>
        <p:nvGrpSpPr>
          <p:cNvPr id="159" name="Google Shape;159;p5"/>
          <p:cNvGrpSpPr/>
          <p:nvPr/>
        </p:nvGrpSpPr>
        <p:grpSpPr>
          <a:xfrm>
            <a:off x="551125" y="2005922"/>
            <a:ext cx="6617019" cy="7075168"/>
            <a:chOff x="0" y="-38100"/>
            <a:chExt cx="1742754" cy="1863419"/>
          </a:xfrm>
        </p:grpSpPr>
        <p:sp>
          <p:nvSpPr>
            <p:cNvPr id="160" name="Google Shape;160;p5"/>
            <p:cNvSpPr/>
            <p:nvPr/>
          </p:nvSpPr>
          <p:spPr>
            <a:xfrm>
              <a:off x="0" y="0"/>
              <a:ext cx="1742754" cy="1825319"/>
            </a:xfrm>
            <a:custGeom>
              <a:rect b="b" l="l" r="r" t="t"/>
              <a:pathLst>
                <a:path extrusionOk="0" h="1825319" w="1742754">
                  <a:moveTo>
                    <a:pt x="0" y="0"/>
                  </a:moveTo>
                  <a:lnTo>
                    <a:pt x="1742754" y="0"/>
                  </a:lnTo>
                  <a:lnTo>
                    <a:pt x="1742754" y="1825319"/>
                  </a:lnTo>
                  <a:lnTo>
                    <a:pt x="0" y="1825319"/>
                  </a:lnTo>
                  <a:close/>
                </a:path>
              </a:pathLst>
            </a:custGeom>
            <a:solidFill>
              <a:srgbClr val="6C302F"/>
            </a:solidFill>
            <a:ln>
              <a:noFill/>
            </a:ln>
          </p:spPr>
        </p:sp>
        <p:sp>
          <p:nvSpPr>
            <p:cNvPr id="161" name="Google Shape;161;p5"/>
            <p:cNvSpPr txBox="1"/>
            <p:nvPr/>
          </p:nvSpPr>
          <p:spPr>
            <a:xfrm>
              <a:off x="0" y="-38100"/>
              <a:ext cx="1742754" cy="186341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2" name="Google Shape;162;p5"/>
          <p:cNvGrpSpPr/>
          <p:nvPr/>
        </p:nvGrpSpPr>
        <p:grpSpPr>
          <a:xfrm>
            <a:off x="1028700" y="2403866"/>
            <a:ext cx="5802006" cy="5479268"/>
            <a:chOff x="0" y="0"/>
            <a:chExt cx="7736009" cy="7305690"/>
          </a:xfrm>
        </p:grpSpPr>
        <p:sp>
          <p:nvSpPr>
            <p:cNvPr id="163" name="Google Shape;163;p5"/>
            <p:cNvSpPr/>
            <p:nvPr/>
          </p:nvSpPr>
          <p:spPr>
            <a:xfrm>
              <a:off x="1787229" y="1144808"/>
              <a:ext cx="2775235" cy="4228197"/>
            </a:xfrm>
            <a:custGeom>
              <a:rect b="b" l="l" r="r" t="t"/>
              <a:pathLst>
                <a:path extrusionOk="0" h="4228197" w="2775235">
                  <a:moveTo>
                    <a:pt x="0" y="0"/>
                  </a:moveTo>
                  <a:lnTo>
                    <a:pt x="2775234" y="0"/>
                  </a:lnTo>
                  <a:lnTo>
                    <a:pt x="2775234" y="4228197"/>
                  </a:lnTo>
                  <a:lnTo>
                    <a:pt x="0" y="4228197"/>
                  </a:lnTo>
                  <a:lnTo>
                    <a:pt x="0" y="0"/>
                  </a:lnTo>
                  <a:close/>
                </a:path>
              </a:pathLst>
            </a:custGeom>
            <a:blipFill rotWithShape="1">
              <a:blip r:embed="rId7">
                <a:alphaModFix/>
              </a:blip>
              <a:stretch>
                <a:fillRect b="0" l="0" r="0" t="0"/>
              </a:stretch>
            </a:blipFill>
            <a:ln>
              <a:noFill/>
            </a:ln>
          </p:spPr>
        </p:sp>
        <p:sp>
          <p:nvSpPr>
            <p:cNvPr id="164" name="Google Shape;164;p5"/>
            <p:cNvSpPr/>
            <p:nvPr/>
          </p:nvSpPr>
          <p:spPr>
            <a:xfrm>
              <a:off x="0" y="0"/>
              <a:ext cx="2040255" cy="5875080"/>
            </a:xfrm>
            <a:custGeom>
              <a:rect b="b" l="l" r="r" t="t"/>
              <a:pathLst>
                <a:path extrusionOk="0" h="5875080" w="2040255">
                  <a:moveTo>
                    <a:pt x="0" y="0"/>
                  </a:moveTo>
                  <a:lnTo>
                    <a:pt x="2040255" y="0"/>
                  </a:lnTo>
                  <a:lnTo>
                    <a:pt x="2040255" y="5875080"/>
                  </a:lnTo>
                  <a:lnTo>
                    <a:pt x="0" y="5875080"/>
                  </a:lnTo>
                  <a:lnTo>
                    <a:pt x="0" y="0"/>
                  </a:lnTo>
                  <a:close/>
                </a:path>
              </a:pathLst>
            </a:custGeom>
            <a:blipFill rotWithShape="1">
              <a:blip r:embed="rId8">
                <a:alphaModFix/>
              </a:blip>
              <a:stretch>
                <a:fillRect b="0" l="0" r="0" t="0"/>
              </a:stretch>
            </a:blipFill>
            <a:ln>
              <a:noFill/>
            </a:ln>
          </p:spPr>
        </p:sp>
        <p:sp>
          <p:nvSpPr>
            <p:cNvPr id="165" name="Google Shape;165;p5"/>
            <p:cNvSpPr/>
            <p:nvPr/>
          </p:nvSpPr>
          <p:spPr>
            <a:xfrm>
              <a:off x="3918530" y="4203121"/>
              <a:ext cx="3817479" cy="3102569"/>
            </a:xfrm>
            <a:custGeom>
              <a:rect b="b" l="l" r="r" t="t"/>
              <a:pathLst>
                <a:path extrusionOk="0" h="3102569" w="3817479">
                  <a:moveTo>
                    <a:pt x="0" y="0"/>
                  </a:moveTo>
                  <a:lnTo>
                    <a:pt x="3817479" y="0"/>
                  </a:lnTo>
                  <a:lnTo>
                    <a:pt x="3817479" y="3102568"/>
                  </a:lnTo>
                  <a:lnTo>
                    <a:pt x="0" y="3102568"/>
                  </a:lnTo>
                  <a:lnTo>
                    <a:pt x="0" y="0"/>
                  </a:lnTo>
                  <a:close/>
                </a:path>
              </a:pathLst>
            </a:custGeom>
            <a:blipFill rotWithShape="1">
              <a:blip r:embed="rId9">
                <a:alphaModFix/>
              </a:blip>
              <a:stretch>
                <a:fillRect b="0" l="0" r="0" t="0"/>
              </a:stretch>
            </a:blipFill>
            <a:ln>
              <a:noFill/>
            </a:ln>
          </p:spPr>
        </p:sp>
        <p:sp>
          <p:nvSpPr>
            <p:cNvPr id="166" name="Google Shape;166;p5"/>
            <p:cNvSpPr/>
            <p:nvPr/>
          </p:nvSpPr>
          <p:spPr>
            <a:xfrm>
              <a:off x="3623881" y="2937540"/>
              <a:ext cx="2253326" cy="2392528"/>
            </a:xfrm>
            <a:custGeom>
              <a:rect b="b" l="l" r="r" t="t"/>
              <a:pathLst>
                <a:path extrusionOk="0" h="2392528" w="2253326">
                  <a:moveTo>
                    <a:pt x="0" y="0"/>
                  </a:moveTo>
                  <a:lnTo>
                    <a:pt x="2253326" y="0"/>
                  </a:lnTo>
                  <a:lnTo>
                    <a:pt x="2253326" y="2392528"/>
                  </a:lnTo>
                  <a:lnTo>
                    <a:pt x="0" y="2392528"/>
                  </a:lnTo>
                  <a:lnTo>
                    <a:pt x="0" y="0"/>
                  </a:lnTo>
                  <a:close/>
                </a:path>
              </a:pathLst>
            </a:custGeom>
            <a:blipFill rotWithShape="1">
              <a:blip r:embed="rId10">
                <a:alphaModFix/>
              </a:blip>
              <a:stretch>
                <a:fillRect b="0" l="0" r="0" t="0"/>
              </a:stretch>
            </a:blipFill>
            <a:ln>
              <a:noFill/>
            </a:ln>
          </p:spPr>
        </p:sp>
      </p:grpSp>
      <p:grpSp>
        <p:nvGrpSpPr>
          <p:cNvPr id="167" name="Google Shape;167;p5"/>
          <p:cNvGrpSpPr/>
          <p:nvPr/>
        </p:nvGrpSpPr>
        <p:grpSpPr>
          <a:xfrm>
            <a:off x="1028700" y="7666143"/>
            <a:ext cx="5661781" cy="2345291"/>
            <a:chOff x="0" y="-57150"/>
            <a:chExt cx="1491169" cy="617690"/>
          </a:xfrm>
        </p:grpSpPr>
        <p:sp>
          <p:nvSpPr>
            <p:cNvPr id="168" name="Google Shape;168;p5"/>
            <p:cNvSpPr/>
            <p:nvPr/>
          </p:nvSpPr>
          <p:spPr>
            <a:xfrm>
              <a:off x="0" y="0"/>
              <a:ext cx="1491169" cy="560540"/>
            </a:xfrm>
            <a:custGeom>
              <a:rect b="b" l="l" r="r" t="t"/>
              <a:pathLst>
                <a:path extrusionOk="0" h="560540" w="1491169">
                  <a:moveTo>
                    <a:pt x="69737" y="0"/>
                  </a:moveTo>
                  <a:lnTo>
                    <a:pt x="1421431" y="0"/>
                  </a:lnTo>
                  <a:cubicBezTo>
                    <a:pt x="1439927" y="0"/>
                    <a:pt x="1457665" y="7347"/>
                    <a:pt x="1470743" y="20426"/>
                  </a:cubicBezTo>
                  <a:cubicBezTo>
                    <a:pt x="1483821" y="33504"/>
                    <a:pt x="1491169" y="51242"/>
                    <a:pt x="1491169" y="69737"/>
                  </a:cubicBezTo>
                  <a:lnTo>
                    <a:pt x="1491169" y="490803"/>
                  </a:lnTo>
                  <a:cubicBezTo>
                    <a:pt x="1491169" y="509298"/>
                    <a:pt x="1483821" y="527036"/>
                    <a:pt x="1470743" y="540114"/>
                  </a:cubicBezTo>
                  <a:cubicBezTo>
                    <a:pt x="1457665" y="553193"/>
                    <a:pt x="1439927" y="560540"/>
                    <a:pt x="1421431" y="560540"/>
                  </a:cubicBezTo>
                  <a:lnTo>
                    <a:pt x="69737" y="560540"/>
                  </a:lnTo>
                  <a:cubicBezTo>
                    <a:pt x="51242" y="560540"/>
                    <a:pt x="33504" y="553193"/>
                    <a:pt x="20426" y="540114"/>
                  </a:cubicBezTo>
                  <a:cubicBezTo>
                    <a:pt x="7347" y="527036"/>
                    <a:pt x="0" y="509298"/>
                    <a:pt x="0" y="490803"/>
                  </a:cubicBezTo>
                  <a:lnTo>
                    <a:pt x="0" y="69737"/>
                  </a:lnTo>
                  <a:cubicBezTo>
                    <a:pt x="0" y="51242"/>
                    <a:pt x="7347" y="33504"/>
                    <a:pt x="20426" y="20426"/>
                  </a:cubicBezTo>
                  <a:cubicBezTo>
                    <a:pt x="33504" y="7347"/>
                    <a:pt x="51242" y="0"/>
                    <a:pt x="69737" y="0"/>
                  </a:cubicBezTo>
                  <a:close/>
                </a:path>
              </a:pathLst>
            </a:custGeom>
            <a:solidFill>
              <a:srgbClr val="970C1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txBox="1"/>
            <p:nvPr/>
          </p:nvSpPr>
          <p:spPr>
            <a:xfrm>
              <a:off x="0" y="-57150"/>
              <a:ext cx="1491169" cy="617690"/>
            </a:xfrm>
            <a:prstGeom prst="rect">
              <a:avLst/>
            </a:prstGeom>
            <a:noFill/>
            <a:ln>
              <a:noFill/>
            </a:ln>
          </p:spPr>
          <p:txBody>
            <a:bodyPr anchorCtr="0" anchor="ctr" bIns="50800" lIns="50800" spcFirstLastPara="1" rIns="50800" wrap="square" tIns="50800">
              <a:noAutofit/>
            </a:bodyPr>
            <a:lstStyle/>
            <a:p>
              <a:pPr indent="0" lvl="0" marL="0" marR="0" rtl="0" algn="ctr">
                <a:lnSpc>
                  <a:spcPct val="140015"/>
                </a:lnSpc>
                <a:spcBef>
                  <a:spcPts val="0"/>
                </a:spcBef>
                <a:spcAft>
                  <a:spcPts val="0"/>
                </a:spcAft>
                <a:buNone/>
              </a:pPr>
              <a:r>
                <a:rPr b="0" i="0" lang="en-US" sz="2599" u="none" cap="none" strike="noStrike">
                  <a:solidFill>
                    <a:srgbClr val="FFFFFF"/>
                  </a:solidFill>
                  <a:latin typeface="Arial"/>
                  <a:ea typeface="Arial"/>
                  <a:cs typeface="Arial"/>
                  <a:sym typeface="Arial"/>
                </a:rPr>
                <a:t>Caregiver/User will be notified and be </a:t>
              </a:r>
              <a:r>
                <a:rPr lang="en-US" sz="2599">
                  <a:solidFill>
                    <a:srgbClr val="FFFFFF"/>
                  </a:solidFill>
                </a:rPr>
                <a:t>advised</a:t>
              </a:r>
              <a:r>
                <a:rPr b="0" i="0" lang="en-US" sz="2599" u="none" cap="none" strike="noStrike">
                  <a:solidFill>
                    <a:srgbClr val="FFFFFF"/>
                  </a:solidFill>
                  <a:latin typeface="Arial"/>
                  <a:ea typeface="Arial"/>
                  <a:cs typeface="Arial"/>
                  <a:sym typeface="Arial"/>
                </a:rPr>
                <a:t> to shift body weight/position.</a:t>
              </a:r>
              <a:endParaRPr/>
            </a:p>
          </p:txBody>
        </p:sp>
      </p:grpSp>
      <p:sp>
        <p:nvSpPr>
          <p:cNvPr id="170" name="Google Shape;170;p5"/>
          <p:cNvSpPr/>
          <p:nvPr/>
        </p:nvSpPr>
        <p:spPr>
          <a:xfrm>
            <a:off x="7270307" y="3618234"/>
            <a:ext cx="3747385" cy="1993483"/>
          </a:xfrm>
          <a:custGeom>
            <a:rect b="b" l="l" r="r" t="t"/>
            <a:pathLst>
              <a:path extrusionOk="0" h="1993483" w="3747385">
                <a:moveTo>
                  <a:pt x="0" y="0"/>
                </a:moveTo>
                <a:lnTo>
                  <a:pt x="3747386" y="0"/>
                </a:lnTo>
                <a:lnTo>
                  <a:pt x="3747386" y="1993483"/>
                </a:lnTo>
                <a:lnTo>
                  <a:pt x="0" y="1993483"/>
                </a:lnTo>
                <a:lnTo>
                  <a:pt x="0" y="0"/>
                </a:lnTo>
                <a:close/>
              </a:path>
            </a:pathLst>
          </a:custGeom>
          <a:blipFill rotWithShape="1">
            <a:blip r:embed="rId11">
              <a:alphaModFix/>
            </a:blip>
            <a:stretch>
              <a:fillRect b="0" l="0" r="0" t="0"/>
            </a:stretch>
          </a:blipFill>
          <a:ln>
            <a:noFill/>
          </a:ln>
        </p:spPr>
      </p:sp>
      <p:sp>
        <p:nvSpPr>
          <p:cNvPr id="171" name="Google Shape;171;p5"/>
          <p:cNvSpPr txBox="1"/>
          <p:nvPr/>
        </p:nvSpPr>
        <p:spPr>
          <a:xfrm>
            <a:off x="2353614" y="379049"/>
            <a:ext cx="13580773" cy="12858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499" u="none" cap="none" strike="noStrike">
                <a:solidFill>
                  <a:srgbClr val="FFFFFF"/>
                </a:solidFill>
                <a:latin typeface="Arial"/>
                <a:ea typeface="Arial"/>
                <a:cs typeface="Arial"/>
                <a:sym typeface="Arial"/>
              </a:rPr>
              <a:t>Functionality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5E59"/>
        </a:solidFill>
      </p:bgPr>
    </p:bg>
    <p:spTree>
      <p:nvGrpSpPr>
        <p:cNvPr id="175" name="Shape 175"/>
        <p:cNvGrpSpPr/>
        <p:nvPr/>
      </p:nvGrpSpPr>
      <p:grpSpPr>
        <a:xfrm>
          <a:off x="0" y="0"/>
          <a:ext cx="0" cy="0"/>
          <a:chOff x="0" y="0"/>
          <a:chExt cx="0" cy="0"/>
        </a:xfrm>
      </p:grpSpPr>
      <p:grpSp>
        <p:nvGrpSpPr>
          <p:cNvPr id="176" name="Google Shape;176;p6"/>
          <p:cNvGrpSpPr/>
          <p:nvPr/>
        </p:nvGrpSpPr>
        <p:grpSpPr>
          <a:xfrm>
            <a:off x="7543800" y="3287900"/>
            <a:ext cx="10359811" cy="6731164"/>
            <a:chOff x="0" y="0"/>
            <a:chExt cx="2655613" cy="1669394"/>
          </a:xfrm>
        </p:grpSpPr>
        <p:sp>
          <p:nvSpPr>
            <p:cNvPr id="177" name="Google Shape;177;p6"/>
            <p:cNvSpPr/>
            <p:nvPr/>
          </p:nvSpPr>
          <p:spPr>
            <a:xfrm>
              <a:off x="0" y="0"/>
              <a:ext cx="2655610" cy="1669235"/>
            </a:xfrm>
            <a:custGeom>
              <a:rect b="b" l="l" r="r" t="t"/>
              <a:pathLst>
                <a:path extrusionOk="0" h="1669235" w="2655610">
                  <a:moveTo>
                    <a:pt x="0" y="0"/>
                  </a:moveTo>
                  <a:lnTo>
                    <a:pt x="2655610" y="0"/>
                  </a:lnTo>
                  <a:lnTo>
                    <a:pt x="2655610" y="1669235"/>
                  </a:lnTo>
                  <a:lnTo>
                    <a:pt x="0" y="1669235"/>
                  </a:lnTo>
                  <a:close/>
                </a:path>
              </a:pathLst>
            </a:custGeom>
            <a:solidFill>
              <a:srgbClr val="F4F0D2"/>
            </a:solidFill>
            <a:ln cap="sq" cmpd="sng" w="38100">
              <a:solidFill>
                <a:srgbClr val="6C302F"/>
              </a:solidFill>
              <a:prstDash val="lgDash"/>
              <a:miter lim="8000"/>
              <a:headEnd len="sm" w="sm" type="none"/>
              <a:tailEnd len="sm" w="sm" type="none"/>
            </a:ln>
          </p:spPr>
        </p:sp>
        <p:sp>
          <p:nvSpPr>
            <p:cNvPr id="178" name="Google Shape;178;p6"/>
            <p:cNvSpPr txBox="1"/>
            <p:nvPr/>
          </p:nvSpPr>
          <p:spPr>
            <a:xfrm>
              <a:off x="13" y="34994"/>
              <a:ext cx="2655600" cy="1634400"/>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40016"/>
                </a:lnSpc>
                <a:spcBef>
                  <a:spcPts val="0"/>
                </a:spcBef>
                <a:spcAft>
                  <a:spcPts val="0"/>
                </a:spcAft>
                <a:buNone/>
              </a:pPr>
              <a:r>
                <a:rPr b="1" i="0" lang="en-US" sz="2499" u="none" cap="none" strike="noStrike">
                  <a:solidFill>
                    <a:srgbClr val="000000"/>
                  </a:solidFill>
                  <a:latin typeface="Arial"/>
                  <a:ea typeface="Arial"/>
                  <a:cs typeface="Arial"/>
                  <a:sym typeface="Arial"/>
                </a:rPr>
                <a:t>Strengths</a:t>
              </a:r>
              <a:r>
                <a:rPr b="0" i="0" lang="en-US" sz="2499" u="none" cap="none" strike="noStrike">
                  <a:solidFill>
                    <a:srgbClr val="000000"/>
                  </a:solidFill>
                  <a:latin typeface="Arial"/>
                  <a:ea typeface="Arial"/>
                  <a:cs typeface="Arial"/>
                  <a:sym typeface="Arial"/>
                </a:rPr>
                <a:t>: </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Arial"/>
                  <a:ea typeface="Arial"/>
                  <a:cs typeface="Arial"/>
                  <a:sym typeface="Arial"/>
                </a:rPr>
                <a:t>High sensitivity to pressure variations, allowing for detailed monitoring across different regions.</a:t>
              </a:r>
              <a:endParaRPr/>
            </a:p>
            <a:p>
              <a:pPr indent="0" lvl="0" marL="0" marR="0" rtl="0" algn="ctr">
                <a:lnSpc>
                  <a:spcPct val="140016"/>
                </a:lnSpc>
                <a:spcBef>
                  <a:spcPts val="0"/>
                </a:spcBef>
                <a:spcAft>
                  <a:spcPts val="0"/>
                </a:spcAft>
                <a:buNone/>
              </a:pPr>
              <a:r>
                <a:rPr b="1" i="0" lang="en-US" sz="2499" u="none" cap="none" strike="noStrike">
                  <a:solidFill>
                    <a:srgbClr val="000000"/>
                  </a:solidFill>
                  <a:latin typeface="Arial"/>
                  <a:ea typeface="Arial"/>
                  <a:cs typeface="Arial"/>
                  <a:sym typeface="Arial"/>
                </a:rPr>
                <a:t>Weaknesses</a:t>
              </a:r>
              <a:r>
                <a:rPr b="0" i="0" lang="en-US" sz="2499" u="none" cap="none" strike="noStrike">
                  <a:solidFill>
                    <a:srgbClr val="000000"/>
                  </a:solidFill>
                  <a:latin typeface="Arial"/>
                  <a:ea typeface="Arial"/>
                  <a:cs typeface="Arial"/>
                  <a:sym typeface="Arial"/>
                </a:rPr>
                <a:t>: </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Arial"/>
                  <a:ea typeface="Arial"/>
                  <a:cs typeface="Arial"/>
                  <a:sym typeface="Arial"/>
                </a:rPr>
                <a:t>Load cells can be sensitive to movement and may require calibration over time to maintain accuracy.</a:t>
              </a:r>
              <a:endParaRPr/>
            </a:p>
            <a:p>
              <a:pPr indent="0" lvl="0" marL="0" marR="0" rtl="0" algn="ctr">
                <a:lnSpc>
                  <a:spcPct val="140016"/>
                </a:lnSpc>
                <a:spcBef>
                  <a:spcPts val="0"/>
                </a:spcBef>
                <a:spcAft>
                  <a:spcPts val="0"/>
                </a:spcAft>
                <a:buNone/>
              </a:pPr>
              <a:r>
                <a:rPr b="1" i="0" lang="en-US" sz="2499" u="none" cap="none" strike="noStrike">
                  <a:solidFill>
                    <a:srgbClr val="000000"/>
                  </a:solidFill>
                  <a:latin typeface="Arial"/>
                  <a:ea typeface="Arial"/>
                  <a:cs typeface="Arial"/>
                  <a:sym typeface="Arial"/>
                </a:rPr>
                <a:t>Trade-offs:</a:t>
              </a:r>
              <a:r>
                <a:rPr b="0" i="0" lang="en-US" sz="2499" u="none" cap="none" strike="noStrike">
                  <a:solidFill>
                    <a:srgbClr val="000000"/>
                  </a:solidFill>
                  <a:latin typeface="Arial"/>
                  <a:ea typeface="Arial"/>
                  <a:cs typeface="Arial"/>
                  <a:sym typeface="Arial"/>
                </a:rPr>
                <a:t> </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Arial"/>
                  <a:ea typeface="Arial"/>
                  <a:cs typeface="Arial"/>
                  <a:sym typeface="Arial"/>
                </a:rPr>
                <a:t>Load cells provide accurate pressure data but can be bulkier and require careful placement for consistent readings.</a:t>
              </a:r>
              <a:endParaRPr/>
            </a:p>
            <a:p>
              <a:pPr indent="0" lvl="0" marL="0" marR="0" rtl="0" algn="ctr">
                <a:lnSpc>
                  <a:spcPct val="140016"/>
                </a:lnSpc>
                <a:spcBef>
                  <a:spcPts val="0"/>
                </a:spcBef>
                <a:spcAft>
                  <a:spcPts val="0"/>
                </a:spcAft>
                <a:buNone/>
              </a:pPr>
              <a:r>
                <a:rPr b="1" i="0" lang="en-US" sz="2499" u="none" cap="none" strike="noStrike">
                  <a:solidFill>
                    <a:srgbClr val="000000"/>
                  </a:solidFill>
                  <a:latin typeface="Arial"/>
                  <a:ea typeface="Arial"/>
                  <a:cs typeface="Arial"/>
                  <a:sym typeface="Arial"/>
                </a:rPr>
                <a:t>Alternative: </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Arial"/>
                  <a:ea typeface="Arial"/>
                  <a:cs typeface="Arial"/>
                  <a:sym typeface="Arial"/>
                </a:rPr>
                <a:t>FlexiForce or piezoelectric sensors, which are more flexible but may sacrifice some accuracy.</a:t>
              </a:r>
              <a:endParaRPr/>
            </a:p>
            <a:p>
              <a:pPr indent="0" lvl="0" marL="0" marR="0" rtl="0" algn="ctr">
                <a:lnSpc>
                  <a:spcPct val="140016"/>
                </a:lnSpc>
                <a:spcBef>
                  <a:spcPts val="0"/>
                </a:spcBef>
                <a:spcAft>
                  <a:spcPts val="0"/>
                </a:spcAft>
                <a:buNone/>
              </a:pPr>
              <a:r>
                <a:t/>
              </a:r>
              <a:endParaRPr b="0" i="0" sz="2499" u="none" cap="none" strike="noStrike">
                <a:solidFill>
                  <a:srgbClr val="000000"/>
                </a:solidFill>
                <a:latin typeface="Arial"/>
                <a:ea typeface="Arial"/>
                <a:cs typeface="Arial"/>
                <a:sym typeface="Arial"/>
              </a:endParaRPr>
            </a:p>
          </p:txBody>
        </p:sp>
      </p:grpSp>
      <p:sp>
        <p:nvSpPr>
          <p:cNvPr id="179" name="Google Shape;179;p6"/>
          <p:cNvSpPr/>
          <p:nvPr/>
        </p:nvSpPr>
        <p:spPr>
          <a:xfrm>
            <a:off x="528666" y="3680492"/>
            <a:ext cx="6337876" cy="6337876"/>
          </a:xfrm>
          <a:custGeom>
            <a:rect b="b" l="l" r="r" t="t"/>
            <a:pathLst>
              <a:path extrusionOk="0" h="6337876" w="6337876">
                <a:moveTo>
                  <a:pt x="0" y="0"/>
                </a:moveTo>
                <a:lnTo>
                  <a:pt x="6337876" y="0"/>
                </a:lnTo>
                <a:lnTo>
                  <a:pt x="6337876" y="6337876"/>
                </a:lnTo>
                <a:lnTo>
                  <a:pt x="0" y="6337876"/>
                </a:lnTo>
                <a:lnTo>
                  <a:pt x="0" y="0"/>
                </a:lnTo>
                <a:close/>
              </a:path>
            </a:pathLst>
          </a:custGeom>
          <a:blipFill rotWithShape="1">
            <a:blip r:embed="rId3">
              <a:alphaModFix/>
            </a:blip>
            <a:stretch>
              <a:fillRect b="0" l="0" r="0" t="0"/>
            </a:stretch>
          </a:blipFill>
          <a:ln cap="sq" cmpd="sng" w="38100">
            <a:solidFill>
              <a:srgbClr val="000000"/>
            </a:solidFill>
            <a:prstDash val="lgDash"/>
            <a:miter lim="8000"/>
            <a:headEnd len="sm" w="sm" type="none"/>
            <a:tailEnd len="sm" w="sm" type="none"/>
          </a:ln>
        </p:spPr>
      </p:sp>
      <p:sp>
        <p:nvSpPr>
          <p:cNvPr id="180" name="Google Shape;180;p6"/>
          <p:cNvSpPr txBox="1"/>
          <p:nvPr/>
        </p:nvSpPr>
        <p:spPr>
          <a:xfrm>
            <a:off x="693423" y="814388"/>
            <a:ext cx="16963086" cy="12858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499" u="none" cap="none" strike="noStrike">
                <a:solidFill>
                  <a:srgbClr val="FFFFFF"/>
                </a:solidFill>
                <a:latin typeface="Arial"/>
                <a:ea typeface="Arial"/>
                <a:cs typeface="Arial"/>
                <a:sym typeface="Arial"/>
              </a:rPr>
              <a:t>Technology Considerations</a:t>
            </a:r>
            <a:endParaRPr/>
          </a:p>
        </p:txBody>
      </p:sp>
      <p:sp>
        <p:nvSpPr>
          <p:cNvPr id="181" name="Google Shape;181;p6"/>
          <p:cNvSpPr txBox="1"/>
          <p:nvPr/>
        </p:nvSpPr>
        <p:spPr>
          <a:xfrm>
            <a:off x="6993587" y="2296568"/>
            <a:ext cx="4629600" cy="723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700" u="none" cap="none" strike="noStrike">
                <a:solidFill>
                  <a:srgbClr val="FFFFFF"/>
                </a:solidFill>
                <a:latin typeface="Arial"/>
                <a:ea typeface="Arial"/>
                <a:cs typeface="Arial"/>
                <a:sym typeface="Arial"/>
              </a:rPr>
              <a:t>Load Cell Array: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5E59"/>
        </a:solidFill>
      </p:bgPr>
    </p:bg>
    <p:spTree>
      <p:nvGrpSpPr>
        <p:cNvPr id="185" name="Shape 185"/>
        <p:cNvGrpSpPr/>
        <p:nvPr/>
      </p:nvGrpSpPr>
      <p:grpSpPr>
        <a:xfrm>
          <a:off x="0" y="0"/>
          <a:ext cx="0" cy="0"/>
          <a:chOff x="0" y="0"/>
          <a:chExt cx="0" cy="0"/>
        </a:xfrm>
      </p:grpSpPr>
      <p:grpSp>
        <p:nvGrpSpPr>
          <p:cNvPr id="186" name="Google Shape;186;p7"/>
          <p:cNvGrpSpPr/>
          <p:nvPr/>
        </p:nvGrpSpPr>
        <p:grpSpPr>
          <a:xfrm>
            <a:off x="241825" y="3287850"/>
            <a:ext cx="9973697" cy="6730573"/>
            <a:chOff x="0" y="-12"/>
            <a:chExt cx="2626800" cy="1669247"/>
          </a:xfrm>
        </p:grpSpPr>
        <p:sp>
          <p:nvSpPr>
            <p:cNvPr id="187" name="Google Shape;187;p7"/>
            <p:cNvSpPr/>
            <p:nvPr/>
          </p:nvSpPr>
          <p:spPr>
            <a:xfrm>
              <a:off x="0" y="0"/>
              <a:ext cx="2626681" cy="1669235"/>
            </a:xfrm>
            <a:custGeom>
              <a:rect b="b" l="l" r="r" t="t"/>
              <a:pathLst>
                <a:path extrusionOk="0" h="1669235" w="2626681">
                  <a:moveTo>
                    <a:pt x="0" y="0"/>
                  </a:moveTo>
                  <a:lnTo>
                    <a:pt x="2626681" y="0"/>
                  </a:lnTo>
                  <a:lnTo>
                    <a:pt x="2626681" y="1669235"/>
                  </a:lnTo>
                  <a:lnTo>
                    <a:pt x="0" y="1669235"/>
                  </a:lnTo>
                  <a:close/>
                </a:path>
              </a:pathLst>
            </a:custGeom>
            <a:solidFill>
              <a:srgbClr val="F4F0D2"/>
            </a:solidFill>
            <a:ln cap="sq" cmpd="sng" w="38100">
              <a:solidFill>
                <a:srgbClr val="6C302F"/>
              </a:solidFill>
              <a:prstDash val="lgDash"/>
              <a:miter lim="8000"/>
              <a:headEnd len="sm" w="sm" type="none"/>
              <a:tailEnd len="sm" w="sm" type="none"/>
            </a:ln>
          </p:spPr>
        </p:sp>
        <p:sp>
          <p:nvSpPr>
            <p:cNvPr id="188" name="Google Shape;188;p7"/>
            <p:cNvSpPr txBox="1"/>
            <p:nvPr/>
          </p:nvSpPr>
          <p:spPr>
            <a:xfrm>
              <a:off x="0" y="-12"/>
              <a:ext cx="2626800" cy="1669200"/>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40016"/>
                </a:lnSpc>
                <a:spcBef>
                  <a:spcPts val="0"/>
                </a:spcBef>
                <a:spcAft>
                  <a:spcPts val="0"/>
                </a:spcAft>
                <a:buNone/>
              </a:pPr>
              <a:r>
                <a:rPr b="1" i="0" lang="en-US" sz="2499" u="none" cap="none" strike="noStrike">
                  <a:solidFill>
                    <a:srgbClr val="000000"/>
                  </a:solidFill>
                  <a:latin typeface="Arial"/>
                  <a:ea typeface="Arial"/>
                  <a:cs typeface="Arial"/>
                  <a:sym typeface="Arial"/>
                </a:rPr>
                <a:t>Strengths</a:t>
              </a:r>
              <a:r>
                <a:rPr b="0" i="0" lang="en-US" sz="2499" u="none" cap="none" strike="noStrike">
                  <a:solidFill>
                    <a:srgbClr val="000000"/>
                  </a:solidFill>
                  <a:latin typeface="Arial"/>
                  <a:ea typeface="Arial"/>
                  <a:cs typeface="Arial"/>
                  <a:sym typeface="Arial"/>
                </a:rPr>
                <a:t>: </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Arial"/>
                  <a:ea typeface="Arial"/>
                  <a:cs typeface="Arial"/>
                  <a:sym typeface="Arial"/>
                </a:rPr>
                <a:t>Efficiently processes data locally and transmits only essential notifications, conserving power and bandwidth.</a:t>
              </a:r>
              <a:endParaRPr/>
            </a:p>
            <a:p>
              <a:pPr indent="0" lvl="0" marL="0" marR="0" rtl="0" algn="ctr">
                <a:lnSpc>
                  <a:spcPct val="140016"/>
                </a:lnSpc>
                <a:spcBef>
                  <a:spcPts val="0"/>
                </a:spcBef>
                <a:spcAft>
                  <a:spcPts val="0"/>
                </a:spcAft>
                <a:buNone/>
              </a:pPr>
              <a:r>
                <a:rPr b="1" i="0" lang="en-US" sz="2499" u="none" cap="none" strike="noStrike">
                  <a:solidFill>
                    <a:srgbClr val="000000"/>
                  </a:solidFill>
                  <a:latin typeface="Arial"/>
                  <a:ea typeface="Arial"/>
                  <a:cs typeface="Arial"/>
                  <a:sym typeface="Arial"/>
                </a:rPr>
                <a:t>Weaknesses</a:t>
              </a:r>
              <a:r>
                <a:rPr b="0" i="0" lang="en-US" sz="2499" u="none" cap="none" strike="noStrike">
                  <a:solidFill>
                    <a:srgbClr val="000000"/>
                  </a:solidFill>
                  <a:latin typeface="Arial"/>
                  <a:ea typeface="Arial"/>
                  <a:cs typeface="Arial"/>
                  <a:sym typeface="Arial"/>
                </a:rPr>
                <a:t>: </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Arial"/>
                  <a:ea typeface="Arial"/>
                  <a:cs typeface="Arial"/>
                  <a:sym typeface="Arial"/>
                </a:rPr>
                <a:t>Bluetooth connection reliability can vary, especially in high-movement or long-range situations.</a:t>
              </a:r>
              <a:endParaRPr/>
            </a:p>
            <a:p>
              <a:pPr indent="0" lvl="0" marL="0" marR="0" rtl="0" algn="ctr">
                <a:lnSpc>
                  <a:spcPct val="140016"/>
                </a:lnSpc>
                <a:spcBef>
                  <a:spcPts val="0"/>
                </a:spcBef>
                <a:spcAft>
                  <a:spcPts val="0"/>
                </a:spcAft>
                <a:buNone/>
              </a:pPr>
              <a:r>
                <a:rPr b="1" i="0" lang="en-US" sz="2499" u="none" cap="none" strike="noStrike">
                  <a:solidFill>
                    <a:srgbClr val="000000"/>
                  </a:solidFill>
                  <a:latin typeface="Arial"/>
                  <a:ea typeface="Arial"/>
                  <a:cs typeface="Arial"/>
                  <a:sym typeface="Arial"/>
                </a:rPr>
                <a:t>Trade-offs:</a:t>
              </a:r>
              <a:r>
                <a:rPr b="0" i="0" lang="en-US" sz="2499" u="none" cap="none" strike="noStrike">
                  <a:solidFill>
                    <a:srgbClr val="000000"/>
                  </a:solidFill>
                  <a:latin typeface="Arial"/>
                  <a:ea typeface="Arial"/>
                  <a:cs typeface="Arial"/>
                  <a:sym typeface="Arial"/>
                </a:rPr>
                <a:t> </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Arial"/>
                  <a:ea typeface="Arial"/>
                  <a:cs typeface="Arial"/>
                  <a:sym typeface="Arial"/>
                </a:rPr>
                <a:t>Bluetooth offers low-energy communication, but range and stability are factors that may affect responsiveness.</a:t>
              </a:r>
              <a:endParaRPr/>
            </a:p>
            <a:p>
              <a:pPr indent="0" lvl="0" marL="0" marR="0" rtl="0" algn="ctr">
                <a:lnSpc>
                  <a:spcPct val="140016"/>
                </a:lnSpc>
                <a:spcBef>
                  <a:spcPts val="0"/>
                </a:spcBef>
                <a:spcAft>
                  <a:spcPts val="0"/>
                </a:spcAft>
                <a:buNone/>
              </a:pPr>
              <a:r>
                <a:rPr b="1" i="0" lang="en-US" sz="2499" u="none" cap="none" strike="noStrike">
                  <a:solidFill>
                    <a:srgbClr val="000000"/>
                  </a:solidFill>
                  <a:latin typeface="Arial"/>
                  <a:ea typeface="Arial"/>
                  <a:cs typeface="Arial"/>
                  <a:sym typeface="Arial"/>
                </a:rPr>
                <a:t>Alternative: </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Arial"/>
                  <a:ea typeface="Arial"/>
                  <a:cs typeface="Arial"/>
                  <a:sym typeface="Arial"/>
                </a:rPr>
                <a:t>Wi-Fi modules offer better range but consume more power, reducing device portability.</a:t>
              </a:r>
              <a:endParaRPr/>
            </a:p>
            <a:p>
              <a:pPr indent="0" lvl="0" marL="0" marR="0" rtl="0" algn="ctr">
                <a:lnSpc>
                  <a:spcPct val="140016"/>
                </a:lnSpc>
                <a:spcBef>
                  <a:spcPts val="0"/>
                </a:spcBef>
                <a:spcAft>
                  <a:spcPts val="0"/>
                </a:spcAft>
                <a:buNone/>
              </a:pPr>
              <a:r>
                <a:t/>
              </a:r>
              <a:endParaRPr b="0" i="0" sz="2499" u="none" cap="none" strike="noStrike">
                <a:solidFill>
                  <a:srgbClr val="000000"/>
                </a:solidFill>
                <a:latin typeface="Arial"/>
                <a:ea typeface="Arial"/>
                <a:cs typeface="Arial"/>
                <a:sym typeface="Arial"/>
              </a:endParaRPr>
            </a:p>
          </p:txBody>
        </p:sp>
      </p:grpSp>
      <p:sp>
        <p:nvSpPr>
          <p:cNvPr id="189" name="Google Shape;189;p7"/>
          <p:cNvSpPr/>
          <p:nvPr/>
        </p:nvSpPr>
        <p:spPr>
          <a:xfrm>
            <a:off x="10502367" y="4108500"/>
            <a:ext cx="7154142" cy="5481862"/>
          </a:xfrm>
          <a:custGeom>
            <a:rect b="b" l="l" r="r" t="t"/>
            <a:pathLst>
              <a:path extrusionOk="0" h="5481862" w="7154142">
                <a:moveTo>
                  <a:pt x="0" y="0"/>
                </a:moveTo>
                <a:lnTo>
                  <a:pt x="7154142" y="0"/>
                </a:lnTo>
                <a:lnTo>
                  <a:pt x="7154142" y="5481861"/>
                </a:lnTo>
                <a:lnTo>
                  <a:pt x="0" y="5481861"/>
                </a:lnTo>
                <a:lnTo>
                  <a:pt x="0" y="0"/>
                </a:lnTo>
                <a:close/>
              </a:path>
            </a:pathLst>
          </a:custGeom>
          <a:blipFill rotWithShape="1">
            <a:blip r:embed="rId3">
              <a:alphaModFix/>
            </a:blip>
            <a:stretch>
              <a:fillRect b="0" l="0" r="0" t="0"/>
            </a:stretch>
          </a:blipFill>
          <a:ln cap="sq" cmpd="sng" w="38100">
            <a:solidFill>
              <a:srgbClr val="000000"/>
            </a:solidFill>
            <a:prstDash val="lgDash"/>
            <a:miter lim="8000"/>
            <a:headEnd len="sm" w="sm" type="none"/>
            <a:tailEnd len="sm" w="sm" type="none"/>
          </a:ln>
        </p:spPr>
      </p:sp>
      <p:sp>
        <p:nvSpPr>
          <p:cNvPr id="190" name="Google Shape;190;p7"/>
          <p:cNvSpPr txBox="1"/>
          <p:nvPr/>
        </p:nvSpPr>
        <p:spPr>
          <a:xfrm>
            <a:off x="693423" y="814388"/>
            <a:ext cx="16963086" cy="12858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499" u="none" cap="none" strike="noStrike">
                <a:solidFill>
                  <a:srgbClr val="FFFFFF"/>
                </a:solidFill>
                <a:latin typeface="Arial"/>
                <a:ea typeface="Arial"/>
                <a:cs typeface="Arial"/>
                <a:sym typeface="Arial"/>
              </a:rPr>
              <a:t>Technology Considerations</a:t>
            </a:r>
            <a:endParaRPr/>
          </a:p>
        </p:txBody>
      </p:sp>
      <p:sp>
        <p:nvSpPr>
          <p:cNvPr id="191" name="Google Shape;191;p7"/>
          <p:cNvSpPr txBox="1"/>
          <p:nvPr/>
        </p:nvSpPr>
        <p:spPr>
          <a:xfrm>
            <a:off x="2981973" y="2296543"/>
            <a:ext cx="12324000" cy="723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700" u="none" cap="none" strike="noStrike">
                <a:solidFill>
                  <a:srgbClr val="FFFFFF"/>
                </a:solidFill>
                <a:latin typeface="Arial"/>
                <a:ea typeface="Arial"/>
                <a:cs typeface="Arial"/>
                <a:sym typeface="Arial"/>
              </a:rPr>
              <a:t>Microcontroller with Bluetooth Module: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5E59"/>
        </a:solidFill>
      </p:bgPr>
    </p:bg>
    <p:spTree>
      <p:nvGrpSpPr>
        <p:cNvPr id="195" name="Shape 195"/>
        <p:cNvGrpSpPr/>
        <p:nvPr/>
      </p:nvGrpSpPr>
      <p:grpSpPr>
        <a:xfrm>
          <a:off x="0" y="0"/>
          <a:ext cx="0" cy="0"/>
          <a:chOff x="0" y="0"/>
          <a:chExt cx="0" cy="0"/>
        </a:xfrm>
      </p:grpSpPr>
      <p:grpSp>
        <p:nvGrpSpPr>
          <p:cNvPr id="196" name="Google Shape;196;p8"/>
          <p:cNvGrpSpPr/>
          <p:nvPr/>
        </p:nvGrpSpPr>
        <p:grpSpPr>
          <a:xfrm>
            <a:off x="7426375" y="2823575"/>
            <a:ext cx="10647375" cy="7236472"/>
            <a:chOff x="-3" y="-122287"/>
            <a:chExt cx="2778035" cy="1905890"/>
          </a:xfrm>
        </p:grpSpPr>
        <p:sp>
          <p:nvSpPr>
            <p:cNvPr id="197" name="Google Shape;197;p8"/>
            <p:cNvSpPr/>
            <p:nvPr/>
          </p:nvSpPr>
          <p:spPr>
            <a:xfrm>
              <a:off x="-3" y="-90261"/>
              <a:ext cx="2778035" cy="1873864"/>
            </a:xfrm>
            <a:custGeom>
              <a:rect b="b" l="l" r="r" t="t"/>
              <a:pathLst>
                <a:path extrusionOk="0" h="1784632" w="2778035">
                  <a:moveTo>
                    <a:pt x="0" y="0"/>
                  </a:moveTo>
                  <a:lnTo>
                    <a:pt x="2778035" y="0"/>
                  </a:lnTo>
                  <a:lnTo>
                    <a:pt x="2778035" y="1784632"/>
                  </a:lnTo>
                  <a:lnTo>
                    <a:pt x="0" y="1784632"/>
                  </a:lnTo>
                  <a:close/>
                </a:path>
              </a:pathLst>
            </a:custGeom>
            <a:solidFill>
              <a:srgbClr val="F4F0D2"/>
            </a:solidFill>
            <a:ln cap="sq" cmpd="sng" w="38100">
              <a:solidFill>
                <a:srgbClr val="6C302F"/>
              </a:solidFill>
              <a:prstDash val="lgDash"/>
              <a:miter lim="8000"/>
              <a:headEnd len="sm" w="sm" type="none"/>
              <a:tailEnd len="sm" w="sm" type="none"/>
            </a:ln>
          </p:spPr>
        </p:sp>
        <p:sp>
          <p:nvSpPr>
            <p:cNvPr id="198" name="Google Shape;198;p8"/>
            <p:cNvSpPr txBox="1"/>
            <p:nvPr/>
          </p:nvSpPr>
          <p:spPr>
            <a:xfrm>
              <a:off x="27163" y="-122287"/>
              <a:ext cx="2723700" cy="1813200"/>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40016"/>
                </a:lnSpc>
                <a:spcBef>
                  <a:spcPts val="0"/>
                </a:spcBef>
                <a:spcAft>
                  <a:spcPts val="0"/>
                </a:spcAft>
                <a:buNone/>
              </a:pPr>
              <a:r>
                <a:rPr b="1" i="0" lang="en-US" sz="2499" u="none" cap="none" strike="noStrike">
                  <a:solidFill>
                    <a:srgbClr val="000000"/>
                  </a:solidFill>
                  <a:latin typeface="Arial"/>
                  <a:ea typeface="Arial"/>
                  <a:cs typeface="Arial"/>
                  <a:sym typeface="Arial"/>
                </a:rPr>
                <a:t>Strengths</a:t>
              </a:r>
              <a:r>
                <a:rPr b="0" i="0" lang="en-US" sz="2499" u="none" cap="none" strike="noStrike">
                  <a:solidFill>
                    <a:srgbClr val="000000"/>
                  </a:solidFill>
                  <a:latin typeface="Arial"/>
                  <a:ea typeface="Arial"/>
                  <a:cs typeface="Arial"/>
                  <a:sym typeface="Arial"/>
                </a:rPr>
                <a:t>: </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Arial"/>
                  <a:ea typeface="Arial"/>
                  <a:cs typeface="Arial"/>
                  <a:sym typeface="Arial"/>
                </a:rPr>
                <a:t>User-friendly interface that provides immediate, actionable feedback; app notifications allow for proactive position adjustments without continuous app monitoring.</a:t>
              </a:r>
              <a:endParaRPr/>
            </a:p>
            <a:p>
              <a:pPr indent="0" lvl="0" marL="0" marR="0" rtl="0" algn="ctr">
                <a:lnSpc>
                  <a:spcPct val="140016"/>
                </a:lnSpc>
                <a:spcBef>
                  <a:spcPts val="0"/>
                </a:spcBef>
                <a:spcAft>
                  <a:spcPts val="0"/>
                </a:spcAft>
                <a:buNone/>
              </a:pPr>
              <a:r>
                <a:rPr b="1" i="0" lang="en-US" sz="2499" u="none" cap="none" strike="noStrike">
                  <a:solidFill>
                    <a:srgbClr val="000000"/>
                  </a:solidFill>
                  <a:latin typeface="Arial"/>
                  <a:ea typeface="Arial"/>
                  <a:cs typeface="Arial"/>
                  <a:sym typeface="Arial"/>
                </a:rPr>
                <a:t>Weaknesses</a:t>
              </a:r>
              <a:r>
                <a:rPr b="0" i="0" lang="en-US" sz="2499" u="none" cap="none" strike="noStrike">
                  <a:solidFill>
                    <a:srgbClr val="000000"/>
                  </a:solidFill>
                  <a:latin typeface="Arial"/>
                  <a:ea typeface="Arial"/>
                  <a:cs typeface="Arial"/>
                  <a:sym typeface="Arial"/>
                </a:rPr>
                <a:t>: </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Arial"/>
                  <a:ea typeface="Arial"/>
                  <a:cs typeface="Arial"/>
                  <a:sym typeface="Arial"/>
                </a:rPr>
                <a:t>App dependency on mobile device capabilities and Bluetooth stability for notifications.</a:t>
              </a:r>
              <a:endParaRPr/>
            </a:p>
            <a:p>
              <a:pPr indent="0" lvl="0" marL="0" marR="0" rtl="0" algn="ctr">
                <a:lnSpc>
                  <a:spcPct val="140016"/>
                </a:lnSpc>
                <a:spcBef>
                  <a:spcPts val="0"/>
                </a:spcBef>
                <a:spcAft>
                  <a:spcPts val="0"/>
                </a:spcAft>
                <a:buNone/>
              </a:pPr>
              <a:r>
                <a:rPr b="1" i="0" lang="en-US" sz="2499" u="none" cap="none" strike="noStrike">
                  <a:solidFill>
                    <a:srgbClr val="000000"/>
                  </a:solidFill>
                  <a:latin typeface="Arial"/>
                  <a:ea typeface="Arial"/>
                  <a:cs typeface="Arial"/>
                  <a:sym typeface="Arial"/>
                </a:rPr>
                <a:t>Trade-offs:</a:t>
              </a:r>
              <a:r>
                <a:rPr b="0" i="0" lang="en-US" sz="2499" u="none" cap="none" strike="noStrike">
                  <a:solidFill>
                    <a:srgbClr val="000000"/>
                  </a:solidFill>
                  <a:latin typeface="Arial"/>
                  <a:ea typeface="Arial"/>
                  <a:cs typeface="Arial"/>
                  <a:sym typeface="Arial"/>
                </a:rPr>
                <a:t> </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Arial"/>
                  <a:ea typeface="Arial"/>
                  <a:cs typeface="Arial"/>
                  <a:sym typeface="Arial"/>
                </a:rPr>
                <a:t>A simplified interface ensures ease of use but limits detailed data analysis directly within the app.</a:t>
              </a:r>
              <a:endParaRPr/>
            </a:p>
            <a:p>
              <a:pPr indent="0" lvl="0" marL="0" marR="0" rtl="0" algn="ctr">
                <a:lnSpc>
                  <a:spcPct val="140016"/>
                </a:lnSpc>
                <a:spcBef>
                  <a:spcPts val="0"/>
                </a:spcBef>
                <a:spcAft>
                  <a:spcPts val="0"/>
                </a:spcAft>
                <a:buNone/>
              </a:pPr>
              <a:r>
                <a:rPr b="1" i="0" lang="en-US" sz="2499" u="none" cap="none" strike="noStrike">
                  <a:solidFill>
                    <a:srgbClr val="000000"/>
                  </a:solidFill>
                  <a:latin typeface="Arial"/>
                  <a:ea typeface="Arial"/>
                  <a:cs typeface="Arial"/>
                  <a:sym typeface="Arial"/>
                </a:rPr>
                <a:t>Alternative: </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Arial"/>
                  <a:ea typeface="Arial"/>
                  <a:cs typeface="Arial"/>
                  <a:sym typeface="Arial"/>
                </a:rPr>
                <a:t>Developing additional data visualization for advanced users, potentially adding a desktop interface for more extensive data review.</a:t>
              </a:r>
              <a:endParaRPr/>
            </a:p>
          </p:txBody>
        </p:sp>
      </p:grpSp>
      <p:sp>
        <p:nvSpPr>
          <p:cNvPr id="199" name="Google Shape;199;p8"/>
          <p:cNvSpPr/>
          <p:nvPr/>
        </p:nvSpPr>
        <p:spPr>
          <a:xfrm>
            <a:off x="219811" y="4190007"/>
            <a:ext cx="7086248" cy="5314686"/>
          </a:xfrm>
          <a:custGeom>
            <a:rect b="b" l="l" r="r" t="t"/>
            <a:pathLst>
              <a:path extrusionOk="0" h="5314686" w="7086248">
                <a:moveTo>
                  <a:pt x="0" y="0"/>
                </a:moveTo>
                <a:lnTo>
                  <a:pt x="7086248" y="0"/>
                </a:lnTo>
                <a:lnTo>
                  <a:pt x="7086248" y="5314686"/>
                </a:lnTo>
                <a:lnTo>
                  <a:pt x="0" y="5314686"/>
                </a:lnTo>
                <a:lnTo>
                  <a:pt x="0" y="0"/>
                </a:lnTo>
                <a:close/>
              </a:path>
            </a:pathLst>
          </a:custGeom>
          <a:blipFill rotWithShape="1">
            <a:blip r:embed="rId3">
              <a:alphaModFix/>
            </a:blip>
            <a:stretch>
              <a:fillRect b="0" l="0" r="0" t="0"/>
            </a:stretch>
          </a:blipFill>
          <a:ln cap="sq" cmpd="sng" w="38100">
            <a:solidFill>
              <a:srgbClr val="FBFEFE"/>
            </a:solidFill>
            <a:prstDash val="lgDash"/>
            <a:miter lim="8000"/>
            <a:headEnd len="sm" w="sm" type="none"/>
            <a:tailEnd len="sm" w="sm" type="none"/>
          </a:ln>
        </p:spPr>
      </p:sp>
      <p:sp>
        <p:nvSpPr>
          <p:cNvPr id="200" name="Google Shape;200;p8"/>
          <p:cNvSpPr txBox="1"/>
          <p:nvPr/>
        </p:nvSpPr>
        <p:spPr>
          <a:xfrm>
            <a:off x="693423" y="814388"/>
            <a:ext cx="16963086" cy="12858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499" u="none" cap="none" strike="noStrike">
                <a:solidFill>
                  <a:srgbClr val="FFFFFF"/>
                </a:solidFill>
                <a:latin typeface="Arial"/>
                <a:ea typeface="Arial"/>
                <a:cs typeface="Arial"/>
                <a:sym typeface="Arial"/>
              </a:rPr>
              <a:t>Technology Considerations</a:t>
            </a:r>
            <a:endParaRPr/>
          </a:p>
        </p:txBody>
      </p:sp>
      <p:sp>
        <p:nvSpPr>
          <p:cNvPr id="201" name="Google Shape;201;p8"/>
          <p:cNvSpPr txBox="1"/>
          <p:nvPr/>
        </p:nvSpPr>
        <p:spPr>
          <a:xfrm>
            <a:off x="3012926" y="2100265"/>
            <a:ext cx="12324000" cy="723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700" u="none" cap="none" strike="noStrike">
                <a:solidFill>
                  <a:srgbClr val="FFFFFF"/>
                </a:solidFill>
                <a:latin typeface="Arial"/>
                <a:ea typeface="Arial"/>
                <a:cs typeface="Arial"/>
                <a:sym typeface="Arial"/>
              </a:rPr>
              <a:t>Mobile App: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5E59"/>
        </a:solidFill>
      </p:bgPr>
    </p:bg>
    <p:spTree>
      <p:nvGrpSpPr>
        <p:cNvPr id="205" name="Shape 205"/>
        <p:cNvGrpSpPr/>
        <p:nvPr/>
      </p:nvGrpSpPr>
      <p:grpSpPr>
        <a:xfrm>
          <a:off x="0" y="0"/>
          <a:ext cx="0" cy="0"/>
          <a:chOff x="0" y="0"/>
          <a:chExt cx="0" cy="0"/>
        </a:xfrm>
      </p:grpSpPr>
      <p:grpSp>
        <p:nvGrpSpPr>
          <p:cNvPr id="206" name="Google Shape;206;p9"/>
          <p:cNvGrpSpPr/>
          <p:nvPr/>
        </p:nvGrpSpPr>
        <p:grpSpPr>
          <a:xfrm>
            <a:off x="392842" y="3380774"/>
            <a:ext cx="17502832" cy="3104336"/>
            <a:chOff x="0" y="0"/>
            <a:chExt cx="4609800" cy="817603"/>
          </a:xfrm>
        </p:grpSpPr>
        <p:sp>
          <p:nvSpPr>
            <p:cNvPr id="207" name="Google Shape;207;p9"/>
            <p:cNvSpPr/>
            <p:nvPr/>
          </p:nvSpPr>
          <p:spPr>
            <a:xfrm>
              <a:off x="0" y="0"/>
              <a:ext cx="4609664" cy="747711"/>
            </a:xfrm>
            <a:custGeom>
              <a:rect b="b" l="l" r="r" t="t"/>
              <a:pathLst>
                <a:path extrusionOk="0" h="747711" w="4609664">
                  <a:moveTo>
                    <a:pt x="0" y="0"/>
                  </a:moveTo>
                  <a:lnTo>
                    <a:pt x="4609664" y="0"/>
                  </a:lnTo>
                  <a:lnTo>
                    <a:pt x="4609664" y="747711"/>
                  </a:lnTo>
                  <a:lnTo>
                    <a:pt x="0" y="747711"/>
                  </a:lnTo>
                  <a:close/>
                </a:path>
              </a:pathLst>
            </a:custGeom>
            <a:solidFill>
              <a:srgbClr val="EBD469"/>
            </a:solidFill>
            <a:ln>
              <a:noFill/>
            </a:ln>
          </p:spPr>
        </p:sp>
        <p:sp>
          <p:nvSpPr>
            <p:cNvPr id="208" name="Google Shape;208;p9"/>
            <p:cNvSpPr txBox="1"/>
            <p:nvPr/>
          </p:nvSpPr>
          <p:spPr>
            <a:xfrm>
              <a:off x="0" y="12703"/>
              <a:ext cx="4609800" cy="804900"/>
            </a:xfrm>
            <a:prstGeom prst="rect">
              <a:avLst/>
            </a:prstGeom>
            <a:noFill/>
            <a:ln>
              <a:noFill/>
            </a:ln>
          </p:spPr>
          <p:txBody>
            <a:bodyPr anchorCtr="0" anchor="ctr" bIns="50800" lIns="50800" spcFirstLastPara="1" rIns="50800" wrap="square" tIns="50800">
              <a:noAutofit/>
            </a:bodyPr>
            <a:lstStyle/>
            <a:p>
              <a:pPr indent="0" lvl="0" marL="0" marR="0" rtl="0" algn="ctr">
                <a:lnSpc>
                  <a:spcPct val="140014"/>
                </a:lnSpc>
                <a:spcBef>
                  <a:spcPts val="0"/>
                </a:spcBef>
                <a:spcAft>
                  <a:spcPts val="0"/>
                </a:spcAft>
                <a:buNone/>
              </a:pPr>
              <a:r>
                <a:rPr b="0" i="0" lang="en-US" sz="2699" u="none" cap="none" strike="noStrike">
                  <a:solidFill>
                    <a:srgbClr val="000000"/>
                  </a:solidFill>
                  <a:latin typeface="Arial"/>
                  <a:ea typeface="Arial"/>
                  <a:cs typeface="Arial"/>
                  <a:sym typeface="Arial"/>
                </a:rPr>
                <a:t>The design largely satisfies requirements for real-time pressure monitoring and user notification. The load cell array captures detailed pressure data across multiple regions, and the Bluetooth-enabled microcontroller efficiently transfers data to the app, which alerts users when pressure exceeds a safe threshold. This approach meets the core need of injury prevention by notifying athletes in real time.</a:t>
              </a:r>
              <a:endParaRPr/>
            </a:p>
            <a:p>
              <a:pPr indent="0" lvl="0" marL="0" marR="0" rtl="0" algn="ctr">
                <a:lnSpc>
                  <a:spcPct val="140014"/>
                </a:lnSpc>
                <a:spcBef>
                  <a:spcPts val="0"/>
                </a:spcBef>
                <a:spcAft>
                  <a:spcPts val="0"/>
                </a:spcAft>
                <a:buNone/>
              </a:pPr>
              <a:r>
                <a:t/>
              </a:r>
              <a:endParaRPr b="0" i="0" sz="2699" u="none" cap="none" strike="noStrike">
                <a:solidFill>
                  <a:srgbClr val="000000"/>
                </a:solidFill>
                <a:latin typeface="Arial"/>
                <a:ea typeface="Arial"/>
                <a:cs typeface="Arial"/>
                <a:sym typeface="Arial"/>
              </a:endParaRPr>
            </a:p>
          </p:txBody>
        </p:sp>
      </p:grpSp>
      <p:sp>
        <p:nvSpPr>
          <p:cNvPr id="209" name="Google Shape;209;p9"/>
          <p:cNvSpPr txBox="1"/>
          <p:nvPr/>
        </p:nvSpPr>
        <p:spPr>
          <a:xfrm>
            <a:off x="-303084" y="385762"/>
            <a:ext cx="18894168" cy="12858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499" u="none" cap="none" strike="noStrike">
                <a:solidFill>
                  <a:srgbClr val="FFFFFF"/>
                </a:solidFill>
                <a:latin typeface="Arial"/>
                <a:ea typeface="Arial"/>
                <a:cs typeface="Arial"/>
                <a:sym typeface="Arial"/>
              </a:rPr>
              <a:t>Areas of Concern &amp; Development</a:t>
            </a:r>
            <a:endParaRPr/>
          </a:p>
        </p:txBody>
      </p:sp>
      <p:sp>
        <p:nvSpPr>
          <p:cNvPr id="210" name="Google Shape;210;p9"/>
          <p:cNvSpPr txBox="1"/>
          <p:nvPr/>
        </p:nvSpPr>
        <p:spPr>
          <a:xfrm>
            <a:off x="2981973" y="2085834"/>
            <a:ext cx="12324054" cy="7950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700" u="none" cap="none" strike="noStrike">
                <a:solidFill>
                  <a:srgbClr val="FFFFFF"/>
                </a:solidFill>
                <a:latin typeface="Arial"/>
                <a:ea typeface="Arial"/>
                <a:cs typeface="Arial"/>
                <a:sym typeface="Arial"/>
              </a:rPr>
              <a:t>Current Design Fit</a:t>
            </a:r>
            <a:endParaRPr/>
          </a:p>
        </p:txBody>
      </p:sp>
      <p:grpSp>
        <p:nvGrpSpPr>
          <p:cNvPr id="211" name="Google Shape;211;p9"/>
          <p:cNvGrpSpPr/>
          <p:nvPr/>
        </p:nvGrpSpPr>
        <p:grpSpPr>
          <a:xfrm>
            <a:off x="373792" y="6515014"/>
            <a:ext cx="17502832" cy="3403549"/>
            <a:chOff x="0" y="0"/>
            <a:chExt cx="4609800" cy="896408"/>
          </a:xfrm>
        </p:grpSpPr>
        <p:sp>
          <p:nvSpPr>
            <p:cNvPr id="212" name="Google Shape;212;p9"/>
            <p:cNvSpPr/>
            <p:nvPr/>
          </p:nvSpPr>
          <p:spPr>
            <a:xfrm>
              <a:off x="0" y="0"/>
              <a:ext cx="4609664" cy="791104"/>
            </a:xfrm>
            <a:custGeom>
              <a:rect b="b" l="l" r="r" t="t"/>
              <a:pathLst>
                <a:path extrusionOk="0" h="791104" w="4609664">
                  <a:moveTo>
                    <a:pt x="0" y="0"/>
                  </a:moveTo>
                  <a:lnTo>
                    <a:pt x="4609664" y="0"/>
                  </a:lnTo>
                  <a:lnTo>
                    <a:pt x="4609664" y="791104"/>
                  </a:lnTo>
                  <a:lnTo>
                    <a:pt x="0" y="791104"/>
                  </a:lnTo>
                  <a:close/>
                </a:path>
              </a:pathLst>
            </a:custGeom>
            <a:solidFill>
              <a:srgbClr val="FFF9C7"/>
            </a:solidFill>
            <a:ln>
              <a:noFill/>
            </a:ln>
          </p:spPr>
        </p:sp>
        <p:sp>
          <p:nvSpPr>
            <p:cNvPr id="213" name="Google Shape;213;p9"/>
            <p:cNvSpPr txBox="1"/>
            <p:nvPr/>
          </p:nvSpPr>
          <p:spPr>
            <a:xfrm>
              <a:off x="0" y="48008"/>
              <a:ext cx="4609800" cy="848400"/>
            </a:xfrm>
            <a:prstGeom prst="rect">
              <a:avLst/>
            </a:prstGeom>
            <a:noFill/>
            <a:ln>
              <a:noFill/>
            </a:ln>
          </p:spPr>
          <p:txBody>
            <a:bodyPr anchorCtr="0" anchor="ctr" bIns="50800" lIns="50800" spcFirstLastPara="1" rIns="50800" wrap="square" tIns="50800">
              <a:noAutofit/>
            </a:bodyPr>
            <a:lstStyle/>
            <a:p>
              <a:pPr indent="0" lvl="0" marL="0" marR="0" rtl="0" algn="ctr">
                <a:lnSpc>
                  <a:spcPct val="140014"/>
                </a:lnSpc>
                <a:spcBef>
                  <a:spcPts val="0"/>
                </a:spcBef>
                <a:spcAft>
                  <a:spcPts val="0"/>
                </a:spcAft>
                <a:buNone/>
              </a:pPr>
              <a:r>
                <a:rPr b="1" i="0" lang="en-US" sz="2699" u="none" cap="none" strike="noStrike">
                  <a:solidFill>
                    <a:srgbClr val="000000"/>
                  </a:solidFill>
                  <a:latin typeface="Arial"/>
                  <a:ea typeface="Arial"/>
                  <a:cs typeface="Arial"/>
                  <a:sym typeface="Arial"/>
                </a:rPr>
                <a:t>User Needs Met:</a:t>
              </a:r>
              <a:r>
                <a:rPr b="0" i="0" lang="en-US" sz="2699" u="none" cap="none" strike="noStrike">
                  <a:solidFill>
                    <a:srgbClr val="000000"/>
                  </a:solidFill>
                  <a:latin typeface="Arial"/>
                  <a:ea typeface="Arial"/>
                  <a:cs typeface="Arial"/>
                  <a:sym typeface="Arial"/>
                </a:rPr>
                <a:t> </a:t>
              </a:r>
              <a:endParaRPr/>
            </a:p>
            <a:p>
              <a:pPr indent="0" lvl="0" marL="0" marR="0" rtl="0" algn="ctr">
                <a:lnSpc>
                  <a:spcPct val="140014"/>
                </a:lnSpc>
                <a:spcBef>
                  <a:spcPts val="0"/>
                </a:spcBef>
                <a:spcAft>
                  <a:spcPts val="0"/>
                </a:spcAft>
                <a:buNone/>
              </a:pPr>
              <a:r>
                <a:rPr b="0" i="0" lang="en-US" sz="2699" u="none" cap="none" strike="noStrike">
                  <a:solidFill>
                    <a:srgbClr val="000000"/>
                  </a:solidFill>
                  <a:latin typeface="Arial"/>
                  <a:ea typeface="Arial"/>
                  <a:cs typeface="Arial"/>
                  <a:sym typeface="Arial"/>
                </a:rPr>
                <a:t>The device provides non-intrusive, proactive monitoring, fitting into the active lifestyle of adaptive sports athletes. The app interface is designed to be intuitive, allowing users to easily monitor pressure and receive alerts as needed.</a:t>
              </a:r>
              <a:endParaRPr/>
            </a:p>
            <a:p>
              <a:pPr indent="0" lvl="0" marL="0" marR="0" rtl="0" algn="ctr">
                <a:lnSpc>
                  <a:spcPct val="140014"/>
                </a:lnSpc>
                <a:spcBef>
                  <a:spcPts val="0"/>
                </a:spcBef>
                <a:spcAft>
                  <a:spcPts val="0"/>
                </a:spcAft>
                <a:buNone/>
              </a:pPr>
              <a:r>
                <a:t/>
              </a:r>
              <a:endParaRPr b="0" i="0" sz="2699"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